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5"/>
    <p:sldMasterId id="2147483648" r:id="rId6"/>
    <p:sldMasterId id="2147483657" r:id="rId7"/>
  </p:sldMasterIdLst>
  <p:notesMasterIdLst>
    <p:notesMasterId r:id="rId56"/>
  </p:notesMasterIdLst>
  <p:handoutMasterIdLst>
    <p:handoutMasterId r:id="rId57"/>
  </p:handoutMasterIdLst>
  <p:sldIdLst>
    <p:sldId id="307" r:id="rId8"/>
    <p:sldId id="339" r:id="rId9"/>
    <p:sldId id="340" r:id="rId10"/>
    <p:sldId id="341" r:id="rId11"/>
    <p:sldId id="342" r:id="rId12"/>
    <p:sldId id="343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11" r:id="rId25"/>
    <p:sldId id="316" r:id="rId26"/>
    <p:sldId id="327" r:id="rId27"/>
    <p:sldId id="329" r:id="rId28"/>
    <p:sldId id="320" r:id="rId29"/>
    <p:sldId id="322" r:id="rId30"/>
    <p:sldId id="332" r:id="rId31"/>
    <p:sldId id="333" r:id="rId32"/>
    <p:sldId id="334" r:id="rId33"/>
    <p:sldId id="335" r:id="rId34"/>
    <p:sldId id="336" r:id="rId35"/>
    <p:sldId id="337" r:id="rId36"/>
    <p:sldId id="321" r:id="rId37"/>
    <p:sldId id="338" r:id="rId38"/>
    <p:sldId id="330" r:id="rId39"/>
    <p:sldId id="355" r:id="rId40"/>
    <p:sldId id="356" r:id="rId41"/>
    <p:sldId id="357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66" r:id="rId51"/>
    <p:sldId id="367" r:id="rId52"/>
    <p:sldId id="368" r:id="rId53"/>
    <p:sldId id="369" r:id="rId54"/>
    <p:sldId id="370" r:id="rId5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42" userDrawn="1">
          <p15:clr>
            <a:srgbClr val="A4A3A4"/>
          </p15:clr>
        </p15:guide>
        <p15:guide id="2" orient="horz" pos="799" userDrawn="1">
          <p15:clr>
            <a:srgbClr val="A4A3A4"/>
          </p15:clr>
        </p15:guide>
        <p15:guide id="3" orient="horz" pos="3884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pos="4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eoni Iris, IVtdös3" initials="MII" lastIdx="1" clrIdx="0">
    <p:extLst>
      <p:ext uri="{19B8F6BF-5375-455C-9EA6-DF929625EA0E}">
        <p15:presenceInfo xmlns:p15="http://schemas.microsoft.com/office/powerpoint/2012/main" userId="S-1-5-21-3282178652-2823510310-3805757255-61781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0611"/>
    <a:srgbClr val="D80611"/>
    <a:srgbClr val="D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256" autoAdjust="0"/>
  </p:normalViewPr>
  <p:slideViewPr>
    <p:cSldViewPr snapToGrid="0">
      <p:cViewPr varScale="1">
        <p:scale>
          <a:sx n="61" d="100"/>
          <a:sy n="61" d="100"/>
        </p:scale>
        <p:origin x="869" y="38"/>
      </p:cViewPr>
      <p:guideLst>
        <p:guide pos="7242"/>
        <p:guide orient="horz" pos="799"/>
        <p:guide orient="horz" pos="3884"/>
        <p:guide orient="horz" pos="2160"/>
        <p:guide pos="4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61" Type="http://schemas.openxmlformats.org/officeDocument/2006/relationships/theme" Target="theme/theme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6ED4D-9974-4266-9636-7DF9434CB37C}" type="datetimeFigureOut">
              <a:rPr lang="sv-SE" smtClean="0"/>
              <a:t>2024-04-22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5A873-DB4E-4F59-A8B1-757F0F4852C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6867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92141-416E-49B0-82D1-A68B9C506992}" type="datetimeFigureOut">
              <a:rPr lang="sv-SE" smtClean="0"/>
              <a:t>2024-04-22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863A3-F6DA-432C-A68C-0B1EB56ED58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6493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2704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*Visa bildspelsdemo*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9932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*Visa bildspelsdemo*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9688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*Visa bildspelsdemo*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8005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/>
              <a:t>Att skapa en visualisering av kommande och pågående arbeten, både nybyggnation och underhåll, för att minimera risken för krockande initiativ och öka möjligheterna till samverkan.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19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1709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70583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Pipeline</a:t>
            </a:r>
          </a:p>
          <a:p>
            <a:pPr lvl="1"/>
            <a:r>
              <a:rPr lang="sv-SE" dirty="0"/>
              <a:t>Data om anläggningen kom från en konsult som vi skickade in i </a:t>
            </a:r>
            <a:r>
              <a:rPr lang="sv-SE" dirty="0" err="1"/>
              <a:t>Speckle</a:t>
            </a:r>
            <a:r>
              <a:rPr lang="sv-SE" dirty="0"/>
              <a:t>. </a:t>
            </a:r>
            <a:r>
              <a:rPr lang="sv-SE" dirty="0" err="1"/>
              <a:t>Speckle</a:t>
            </a:r>
            <a:r>
              <a:rPr lang="sv-SE" dirty="0"/>
              <a:t> processar data beroende på vald </a:t>
            </a:r>
            <a:r>
              <a:rPr lang="sv-SE" dirty="0" err="1"/>
              <a:t>connector</a:t>
            </a:r>
            <a:r>
              <a:rPr lang="sv-SE" dirty="0"/>
              <a:t>, i vårt fall </a:t>
            </a:r>
            <a:r>
              <a:rPr lang="sv-SE" dirty="0" err="1"/>
              <a:t>Unreal</a:t>
            </a:r>
            <a:r>
              <a:rPr lang="sv-SE" dirty="0"/>
              <a:t> Engine, för att skapa kompabilitet.</a:t>
            </a:r>
          </a:p>
          <a:p>
            <a:pPr lvl="1"/>
            <a:r>
              <a:rPr lang="sv-SE" dirty="0"/>
              <a:t>När applikationen startar så laddas anläggningen till telefonen och visas upp på rätt plats givet telefonens </a:t>
            </a:r>
            <a:r>
              <a:rPr lang="sv-SE" dirty="0" err="1"/>
              <a:t>gps</a:t>
            </a:r>
            <a:r>
              <a:rPr lang="sv-SE" dirty="0"/>
              <a:t>. 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22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0344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*Visa bildspelsdemo*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7332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*Visa bildspelsdemo*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Här får vi in koordinaterna för placeringen utav objektet från </a:t>
            </a:r>
            <a:r>
              <a:rPr lang="sv-SE" dirty="0" err="1"/>
              <a:t>sweref</a:t>
            </a:r>
            <a:r>
              <a:rPr lang="sv-SE" dirty="0"/>
              <a:t>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2686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*Visa bildspelsdemo*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sv-SE" dirty="0" err="1"/>
              <a:t>Blender</a:t>
            </a:r>
            <a:r>
              <a:rPr lang="sv-SE" dirty="0"/>
              <a:t> där vi tar in objektet Susanne, här skriver vi in koordinaterna och vi ser även </a:t>
            </a:r>
            <a:r>
              <a:rPr lang="sv-SE" dirty="0" err="1"/>
              <a:t>pluginet</a:t>
            </a:r>
            <a:r>
              <a:rPr lang="sv-SE" dirty="0"/>
              <a:t> till </a:t>
            </a:r>
            <a:r>
              <a:rPr lang="sv-SE" dirty="0" err="1"/>
              <a:t>speckle</a:t>
            </a:r>
            <a:r>
              <a:rPr lang="sv-SE" dirty="0"/>
              <a:t> dit vi senare kommer att ladda objektet.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2196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*Visa bildspelsdemo*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Här är </a:t>
            </a:r>
            <a:r>
              <a:rPr lang="sv-SE" dirty="0" err="1"/>
              <a:t>speckle</a:t>
            </a:r>
            <a:r>
              <a:rPr lang="sv-SE" dirty="0"/>
              <a:t> och vi kan se att vi har fått in Susanne och hennes information från </a:t>
            </a:r>
            <a:r>
              <a:rPr lang="sv-SE" dirty="0" err="1"/>
              <a:t>blender</a:t>
            </a:r>
            <a:r>
              <a:rPr lang="sv-SE" dirty="0"/>
              <a:t>, här ifrån använder vi </a:t>
            </a:r>
            <a:r>
              <a:rPr lang="sv-SE" dirty="0" err="1"/>
              <a:t>Unreal</a:t>
            </a:r>
            <a:r>
              <a:rPr lang="sv-SE" dirty="0"/>
              <a:t> Engine </a:t>
            </a:r>
            <a:r>
              <a:rPr lang="sv-SE" dirty="0" err="1"/>
              <a:t>connectorn</a:t>
            </a:r>
            <a:r>
              <a:rPr lang="sv-SE" dirty="0"/>
              <a:t> för att kunna ladda in henne till våran applikation.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6547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2704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*Visa bildspelsdemo*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9932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*Visa bildspelsdemo*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96883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*Visa bildspelsdemo*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80057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92704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/>
              <a:t>Att skapa en visualisering av kommande och pågående arbeten, både nybyggnation och underhåll, för att minimera risken för krockande initiativ och öka möjligheterna till samverkan.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1709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705830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Pipeline</a:t>
            </a:r>
          </a:p>
          <a:p>
            <a:pPr lvl="1"/>
            <a:r>
              <a:rPr lang="sv-SE" dirty="0"/>
              <a:t>Data om anläggningen kom från en konsult som vi skickade in i </a:t>
            </a:r>
            <a:r>
              <a:rPr lang="sv-SE" dirty="0" err="1"/>
              <a:t>Speckle</a:t>
            </a:r>
            <a:r>
              <a:rPr lang="sv-SE" dirty="0"/>
              <a:t>. </a:t>
            </a:r>
            <a:r>
              <a:rPr lang="sv-SE" dirty="0" err="1"/>
              <a:t>Speckle</a:t>
            </a:r>
            <a:r>
              <a:rPr lang="sv-SE" dirty="0"/>
              <a:t> processar data beroende på vald </a:t>
            </a:r>
            <a:r>
              <a:rPr lang="sv-SE" dirty="0" err="1"/>
              <a:t>connector</a:t>
            </a:r>
            <a:r>
              <a:rPr lang="sv-SE" dirty="0"/>
              <a:t>, i vårt fall </a:t>
            </a:r>
            <a:r>
              <a:rPr lang="sv-SE" dirty="0" err="1"/>
              <a:t>Unreal</a:t>
            </a:r>
            <a:r>
              <a:rPr lang="sv-SE" dirty="0"/>
              <a:t> Engine, för att skapa kompabilitet.</a:t>
            </a:r>
          </a:p>
          <a:p>
            <a:pPr lvl="1"/>
            <a:r>
              <a:rPr lang="sv-SE" dirty="0"/>
              <a:t>När applikationen startar så laddas anläggningen till telefonen och visas upp på rätt plats givet telefonens </a:t>
            </a:r>
            <a:r>
              <a:rPr lang="sv-SE" dirty="0" err="1"/>
              <a:t>gps</a:t>
            </a:r>
            <a:r>
              <a:rPr lang="sv-SE" dirty="0"/>
              <a:t>. 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03448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*Visa bildspelsdemo*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7332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*Visa bildspelsdemo*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Här får vi in koordinaterna för placeringen utav objektet från </a:t>
            </a:r>
            <a:r>
              <a:rPr lang="sv-SE" dirty="0" err="1"/>
              <a:t>sweref</a:t>
            </a:r>
            <a:r>
              <a:rPr lang="sv-SE" dirty="0"/>
              <a:t>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26860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*Visa bildspelsdemo*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sv-SE" dirty="0" err="1"/>
              <a:t>Blender</a:t>
            </a:r>
            <a:r>
              <a:rPr lang="sv-SE" dirty="0"/>
              <a:t> där vi tar in objektet Susanne, här skriver vi in koordinaterna och vi ser även </a:t>
            </a:r>
            <a:r>
              <a:rPr lang="sv-SE" dirty="0" err="1"/>
              <a:t>pluginet</a:t>
            </a:r>
            <a:r>
              <a:rPr lang="sv-SE" dirty="0"/>
              <a:t> till </a:t>
            </a:r>
            <a:r>
              <a:rPr lang="sv-SE" dirty="0" err="1"/>
              <a:t>speckle</a:t>
            </a:r>
            <a:r>
              <a:rPr lang="sv-SE" dirty="0"/>
              <a:t> dit vi senare kommer att ladda objektet.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41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2196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v-SE" sz="1200" dirty="0"/>
              <a:t>Att skapa en visualisering av kommande och pågående arbeten, både nybyggnation och underhåll, för att minimera risken för krockande initiativ och öka möjligheterna till samverkan.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1709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*Visa bildspelsdemo*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Här är </a:t>
            </a:r>
            <a:r>
              <a:rPr lang="sv-SE" dirty="0" err="1"/>
              <a:t>speckle</a:t>
            </a:r>
            <a:r>
              <a:rPr lang="sv-SE" dirty="0"/>
              <a:t> och vi kan se att vi har fått in Susanne och hennes information från </a:t>
            </a:r>
            <a:r>
              <a:rPr lang="sv-SE" dirty="0" err="1"/>
              <a:t>blender</a:t>
            </a:r>
            <a:r>
              <a:rPr lang="sv-SE" dirty="0"/>
              <a:t>, här ifrån använder vi </a:t>
            </a:r>
            <a:r>
              <a:rPr lang="sv-SE" dirty="0" err="1"/>
              <a:t>Unreal</a:t>
            </a:r>
            <a:r>
              <a:rPr lang="sv-SE" dirty="0"/>
              <a:t> Engine </a:t>
            </a:r>
            <a:r>
              <a:rPr lang="sv-SE" dirty="0" err="1"/>
              <a:t>connectorn</a:t>
            </a:r>
            <a:r>
              <a:rPr lang="sv-SE" dirty="0"/>
              <a:t> för att kunna ladda in henne till våran applikation.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42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6547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*Visa bildspelsdemo*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43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499320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*Visa bildspelsdemo*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44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196883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*Visa bildspelsdemo*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45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8005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7058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Pipeline</a:t>
            </a:r>
          </a:p>
          <a:p>
            <a:pPr lvl="1"/>
            <a:r>
              <a:rPr lang="sv-SE" dirty="0"/>
              <a:t>Data om anläggningen kom från en konsult som vi skickade in i </a:t>
            </a:r>
            <a:r>
              <a:rPr lang="sv-SE" dirty="0" err="1"/>
              <a:t>Speckle</a:t>
            </a:r>
            <a:r>
              <a:rPr lang="sv-SE" dirty="0"/>
              <a:t>. </a:t>
            </a:r>
            <a:r>
              <a:rPr lang="sv-SE" dirty="0" err="1"/>
              <a:t>Speckle</a:t>
            </a:r>
            <a:r>
              <a:rPr lang="sv-SE" dirty="0"/>
              <a:t> processar data beroende på vald </a:t>
            </a:r>
            <a:r>
              <a:rPr lang="sv-SE" dirty="0" err="1"/>
              <a:t>connector</a:t>
            </a:r>
            <a:r>
              <a:rPr lang="sv-SE" dirty="0"/>
              <a:t>, i vårt fall </a:t>
            </a:r>
            <a:r>
              <a:rPr lang="sv-SE" dirty="0" err="1"/>
              <a:t>Unreal</a:t>
            </a:r>
            <a:r>
              <a:rPr lang="sv-SE" dirty="0"/>
              <a:t> Engine, för att skapa kompabilitet.</a:t>
            </a:r>
          </a:p>
          <a:p>
            <a:pPr lvl="1"/>
            <a:r>
              <a:rPr lang="sv-SE" dirty="0"/>
              <a:t>När applikationen startar så laddas anläggningen till telefonen och visas upp på rätt plats givet telefonens </a:t>
            </a:r>
            <a:r>
              <a:rPr lang="sv-SE" dirty="0" err="1"/>
              <a:t>gps</a:t>
            </a:r>
            <a:r>
              <a:rPr lang="sv-SE" dirty="0"/>
              <a:t>. 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0344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*Visa bildspelsdemo*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7332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*Visa bildspelsdemo*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Här får vi in koordinaterna för placeringen utav objektet från </a:t>
            </a:r>
            <a:r>
              <a:rPr lang="sv-SE" dirty="0" err="1"/>
              <a:t>sweref</a:t>
            </a:r>
            <a:r>
              <a:rPr lang="sv-SE" dirty="0"/>
              <a:t>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82686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*Visa bildspelsdemo*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sv-SE" dirty="0" err="1"/>
              <a:t>Blender</a:t>
            </a:r>
            <a:r>
              <a:rPr lang="sv-SE" dirty="0"/>
              <a:t> där vi tar in objektet Susanne, här skriver vi in koordinaterna och vi ser även </a:t>
            </a:r>
            <a:r>
              <a:rPr lang="sv-SE" dirty="0" err="1"/>
              <a:t>pluginet</a:t>
            </a:r>
            <a:r>
              <a:rPr lang="sv-SE" dirty="0"/>
              <a:t> till </a:t>
            </a:r>
            <a:r>
              <a:rPr lang="sv-SE" dirty="0" err="1"/>
              <a:t>speckle</a:t>
            </a:r>
            <a:r>
              <a:rPr lang="sv-SE" dirty="0"/>
              <a:t> dit vi senare kommer att ladda objektet.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2196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*Visa bildspelsdemo*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sv-SE" dirty="0"/>
              <a:t>Här är </a:t>
            </a:r>
            <a:r>
              <a:rPr lang="sv-SE" dirty="0" err="1"/>
              <a:t>speckle</a:t>
            </a:r>
            <a:r>
              <a:rPr lang="sv-SE" dirty="0"/>
              <a:t> och vi kan se att vi har fått in Susanne och hennes information från </a:t>
            </a:r>
            <a:r>
              <a:rPr lang="sv-SE" dirty="0" err="1"/>
              <a:t>blender</a:t>
            </a:r>
            <a:r>
              <a:rPr lang="sv-SE" dirty="0"/>
              <a:t>, här ifrån använder vi </a:t>
            </a:r>
            <a:r>
              <a:rPr lang="sv-SE" dirty="0" err="1"/>
              <a:t>Unreal</a:t>
            </a:r>
            <a:r>
              <a:rPr lang="sv-SE" dirty="0"/>
              <a:t> Engine </a:t>
            </a:r>
            <a:r>
              <a:rPr lang="sv-SE" dirty="0" err="1"/>
              <a:t>connectorn</a:t>
            </a:r>
            <a:r>
              <a:rPr lang="sv-SE" dirty="0"/>
              <a:t> för att kunna ladda in henne till våran applikation.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6547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7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diagram 5"/>
          <p:cNvSpPr>
            <a:spLocks noGrp="1"/>
          </p:cNvSpPr>
          <p:nvPr>
            <p:ph type="chart" sz="quarter" idx="12" hasCustomPrompt="1"/>
          </p:nvPr>
        </p:nvSpPr>
        <p:spPr>
          <a:xfrm>
            <a:off x="696000" y="1269000"/>
            <a:ext cx="10800000" cy="4320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sv-SE" dirty="0"/>
              <a:t>Diagram</a:t>
            </a:r>
          </a:p>
        </p:txBody>
      </p:sp>
      <p:sp>
        <p:nvSpPr>
          <p:cNvPr id="2" name="Platshållare för datum 1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1000"/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55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text &amp;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96000" y="1269000"/>
            <a:ext cx="10800000" cy="90000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/>
            </a:lvl1pPr>
          </a:lstStyle>
          <a:p>
            <a:r>
              <a:rPr lang="sv-SE" dirty="0"/>
              <a:t>Klicka – lägg till rubrik</a:t>
            </a:r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2" hasCustomPrompt="1"/>
          </p:nvPr>
        </p:nvSpPr>
        <p:spPr>
          <a:xfrm>
            <a:off x="696000" y="2170062"/>
            <a:ext cx="5040000" cy="342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 spc="0"/>
            </a:lvl1pPr>
            <a:lvl2pPr marL="232200" indent="0">
              <a:buNone/>
              <a:defRPr/>
            </a:lvl2pPr>
            <a:lvl3pPr marL="462600" indent="0">
              <a:buNone/>
              <a:defRPr/>
            </a:lvl3pPr>
            <a:lvl4pPr marL="693000" indent="0">
              <a:buNone/>
              <a:defRPr/>
            </a:lvl4pPr>
            <a:lvl5pPr marL="887400" indent="0">
              <a:buNone/>
              <a:defRPr/>
            </a:lvl5pPr>
          </a:lstStyle>
          <a:p>
            <a:pPr lvl="0"/>
            <a:r>
              <a:rPr lang="sv-SE" dirty="0"/>
              <a:t>Skriv text här</a:t>
            </a:r>
          </a:p>
        </p:txBody>
      </p:sp>
      <p:sp>
        <p:nvSpPr>
          <p:cNvPr id="6" name="Platshållare för diagram 5"/>
          <p:cNvSpPr>
            <a:spLocks noGrp="1"/>
          </p:cNvSpPr>
          <p:nvPr>
            <p:ph type="chart" sz="quarter" idx="13" hasCustomPrompt="1"/>
          </p:nvPr>
        </p:nvSpPr>
        <p:spPr>
          <a:xfrm>
            <a:off x="6454800" y="2169000"/>
            <a:ext cx="5040000" cy="342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Diagram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sv-SE" dirty="0"/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1000"/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15869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&amp; text röd bakgrund">
    <p:bg>
      <p:bgPr>
        <a:solidFill>
          <a:srgbClr val="D7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AD7E678-F878-4A88-B37F-CF88CE888B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998000"/>
            <a:ext cx="10800000" cy="1080000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- lägg till rubrik</a:t>
            </a:r>
            <a:endParaRPr lang="en-US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AAAF19A-C108-416B-94E8-AE411170AA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6000" y="3789000"/>
            <a:ext cx="10800000" cy="1800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 dirty="0"/>
              <a:t>Skriv text här</a:t>
            </a:r>
            <a:endParaRPr lang="en-US" dirty="0"/>
          </a:p>
        </p:txBody>
      </p:sp>
      <p:sp>
        <p:nvSpPr>
          <p:cNvPr id="8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0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909222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&amp; text - bildbak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</p:spPr>
        <p:txBody>
          <a:bodyPr anchor="t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AD7E678-F878-4A88-B37F-CF88CE888B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998000"/>
            <a:ext cx="10800000" cy="1080000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- lägg till rubrik</a:t>
            </a:r>
            <a:endParaRPr lang="en-US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AAAF19A-C108-416B-94E8-AE411170AA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6000" y="3789000"/>
            <a:ext cx="10800000" cy="1800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 dirty="0"/>
              <a:t>Skriv text här</a:t>
            </a:r>
            <a:endParaRPr lang="en-US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2DB92D40-5F44-4A12-A0C2-161F3FFFEFD2}"/>
              </a:ext>
            </a:extLst>
          </p:cNvPr>
          <p:cNvSpPr txBox="1"/>
          <p:nvPr userDrawn="1"/>
        </p:nvSpPr>
        <p:spPr>
          <a:xfrm>
            <a:off x="0" y="-363264"/>
            <a:ext cx="12192000" cy="24622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 anchorCtr="0">
            <a:spAutoFit/>
          </a:bodyPr>
          <a:lstStyle/>
          <a:p>
            <a:r>
              <a:rPr lang="sv-SE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För att byta bakgrundsbild – Högerklicka på bilden. Välj Ändra bild. Välj sedan Från en fil.</a:t>
            </a:r>
          </a:p>
        </p:txBody>
      </p:sp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BC63DBC5-3A01-48A2-B443-DAC14C323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8665" y="0"/>
            <a:ext cx="1514671" cy="756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3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4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0728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- bildbak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</p:spPr>
        <p:txBody>
          <a:bodyPr anchor="t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AD7E678-F878-4A88-B37F-CF88CE888B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998000"/>
            <a:ext cx="10800000" cy="1080000"/>
          </a:xfrm>
          <a:prstGeom prst="rect">
            <a:avLst/>
          </a:prstGeo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- lägg till rubrik</a:t>
            </a:r>
            <a:endParaRPr lang="en-US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2DB92D40-5F44-4A12-A0C2-161F3FFFEFD2}"/>
              </a:ext>
            </a:extLst>
          </p:cNvPr>
          <p:cNvSpPr txBox="1"/>
          <p:nvPr userDrawn="1"/>
        </p:nvSpPr>
        <p:spPr>
          <a:xfrm>
            <a:off x="0" y="-363264"/>
            <a:ext cx="12192000" cy="24622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 anchorCtr="0">
            <a:spAutoFit/>
          </a:bodyPr>
          <a:lstStyle/>
          <a:p>
            <a:r>
              <a:rPr lang="sv-SE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För att byta bakgrundsbild – Högerklicka på bilden. Välj Ändra bild. Välj sedan Från en fil.</a:t>
            </a:r>
          </a:p>
        </p:txBody>
      </p:sp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BC63DBC5-3A01-48A2-B443-DAC14C323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8665" y="0"/>
            <a:ext cx="1514671" cy="756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2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925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96000" y="1998000"/>
            <a:ext cx="10800000" cy="1080000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- lägg till rubrik</a:t>
            </a:r>
          </a:p>
        </p:txBody>
      </p:sp>
      <p:sp>
        <p:nvSpPr>
          <p:cNvPr id="9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1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51035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94800" y="1270800"/>
            <a:ext cx="10800000" cy="900000"/>
          </a:xfrm>
          <a:prstGeom prst="rect">
            <a:avLst/>
          </a:prstGeom>
        </p:spPr>
        <p:txBody>
          <a:bodyPr anchor="ctr"/>
          <a:lstStyle>
            <a:lvl1pPr algn="l">
              <a:defRPr sz="4000"/>
            </a:lvl1pPr>
          </a:lstStyle>
          <a:p>
            <a:r>
              <a:rPr lang="sv-SE" dirty="0"/>
              <a:t>Klicka – lägg till rubrik</a:t>
            </a:r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2" hasCustomPrompt="1"/>
          </p:nvPr>
        </p:nvSpPr>
        <p:spPr>
          <a:xfrm>
            <a:off x="694800" y="2529000"/>
            <a:ext cx="8607600" cy="3060000"/>
          </a:xfrm>
          <a:prstGeom prst="rect">
            <a:avLst/>
          </a:prstGeom>
        </p:spPr>
        <p:txBody>
          <a:bodyPr/>
          <a:lstStyle>
            <a:lvl1pPr marL="360000" indent="-360000" defTabSz="360000">
              <a:lnSpc>
                <a:spcPct val="100000"/>
              </a:lnSpc>
              <a:buFont typeface="Arial" panose="020B0604020202020204" pitchFamily="34" charset="0"/>
              <a:buChar char="•"/>
              <a:defRPr sz="2000" spc="0"/>
            </a:lvl1pPr>
            <a:lvl2pPr marL="720000" marR="0" indent="-360000" algn="l" defTabSz="3600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>
                <a:tab pos="360000" algn="l"/>
              </a:tabLst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360000" defTabSz="3240000">
              <a:buFont typeface="Arial" panose="020B0604020202020204" pitchFamily="34" charset="0"/>
              <a:buChar char="‒"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  <a:tab pos="2880000" algn="l"/>
                <a:tab pos="3240000" algn="l"/>
              </a:tabLst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40000" indent="-324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sv-SE" dirty="0"/>
              <a:t>Skriv text här</a:t>
            </a:r>
          </a:p>
        </p:txBody>
      </p:sp>
      <p:sp>
        <p:nvSpPr>
          <p:cNvPr id="10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2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11162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text &amp;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96000" y="1998000"/>
            <a:ext cx="10800000" cy="1080000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sv-SE" dirty="0"/>
              <a:t>Klicka – lägg till rubrik</a:t>
            </a:r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2" hasCustomPrompt="1"/>
          </p:nvPr>
        </p:nvSpPr>
        <p:spPr>
          <a:xfrm>
            <a:off x="696000" y="3284970"/>
            <a:ext cx="10800000" cy="1800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 typeface="+mj-lt"/>
              <a:buNone/>
              <a:defRPr sz="2400" spc="0" baseline="0"/>
            </a:lvl1pPr>
            <a:lvl2pPr marL="575100" indent="-342900">
              <a:buFont typeface="+mj-lt"/>
              <a:buAutoNum type="arabicPeriod"/>
              <a:defRPr/>
            </a:lvl2pPr>
            <a:lvl3pPr marL="805500" indent="-342900">
              <a:buFont typeface="+mj-lt"/>
              <a:buAutoNum type="arabicPeriod"/>
              <a:defRPr/>
            </a:lvl3pPr>
            <a:lvl4pPr marL="1035900" indent="-342900">
              <a:buFont typeface="+mj-lt"/>
              <a:buAutoNum type="arabicPeriod"/>
              <a:defRPr/>
            </a:lvl4pPr>
            <a:lvl5pPr marL="12303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sv-SE" dirty="0"/>
              <a:t>Skriv text här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sv-SE" dirty="0"/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1000"/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7" hasCustomPrompt="1"/>
          </p:nvPr>
        </p:nvSpPr>
        <p:spPr>
          <a:xfrm>
            <a:off x="694800" y="5529600"/>
            <a:ext cx="2739600" cy="925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sv-SE" dirty="0"/>
              <a:t>Plats för EU-logotyp</a:t>
            </a:r>
          </a:p>
        </p:txBody>
      </p:sp>
    </p:spTree>
    <p:extLst>
      <p:ext uri="{BB962C8B-B14F-4D97-AF65-F5344CB8AC3E}">
        <p14:creationId xmlns:p14="http://schemas.microsoft.com/office/powerpoint/2010/main" val="2279311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vä, bild h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96000" y="1269000"/>
            <a:ext cx="5040000" cy="900000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0" name="Platshållare för bild 9"/>
          <p:cNvSpPr>
            <a:spLocks noGrp="1"/>
          </p:cNvSpPr>
          <p:nvPr>
            <p:ph type="pic" sz="quarter" idx="13" hasCustomPrompt="1"/>
          </p:nvPr>
        </p:nvSpPr>
        <p:spPr>
          <a:xfrm>
            <a:off x="6456000" y="1269000"/>
            <a:ext cx="5040000" cy="43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Bild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4"/>
          </p:nvPr>
        </p:nvSpPr>
        <p:spPr>
          <a:xfrm>
            <a:off x="10152000" y="201600"/>
            <a:ext cx="1767114" cy="365125"/>
          </a:xfrm>
        </p:spPr>
        <p:txBody>
          <a:bodyPr/>
          <a:lstStyle>
            <a:lvl1pPr>
              <a:defRPr sz="1000"/>
            </a:lvl1pPr>
          </a:lstStyle>
          <a:p>
            <a:endParaRPr lang="sv-SE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5"/>
          </p:nvPr>
        </p:nvSpPr>
        <p:spPr>
          <a:xfrm>
            <a:off x="696000" y="201600"/>
            <a:ext cx="3570514" cy="365125"/>
          </a:xfrm>
        </p:spPr>
        <p:txBody>
          <a:bodyPr/>
          <a:lstStyle>
            <a:lvl1pPr>
              <a:defRPr sz="1000"/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6"/>
          </p:nvPr>
        </p:nvSpPr>
        <p:spPr>
          <a:xfrm>
            <a:off x="-1" y="201600"/>
            <a:ext cx="784800" cy="365125"/>
          </a:xfrm>
        </p:spPr>
        <p:txBody>
          <a:bodyPr/>
          <a:lstStyle>
            <a:lvl1pPr>
              <a:defRPr sz="1000"/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Platshållare för text 7"/>
          <p:cNvSpPr>
            <a:spLocks noGrp="1"/>
          </p:cNvSpPr>
          <p:nvPr>
            <p:ph type="body" sz="quarter" idx="12" hasCustomPrompt="1"/>
          </p:nvPr>
        </p:nvSpPr>
        <p:spPr>
          <a:xfrm>
            <a:off x="694800" y="2170800"/>
            <a:ext cx="5040000" cy="3420000"/>
          </a:xfrm>
          <a:prstGeom prst="rect">
            <a:avLst/>
          </a:prstGeom>
        </p:spPr>
        <p:txBody>
          <a:bodyPr/>
          <a:lstStyle>
            <a:lvl1pPr marL="360000" indent="-360000" defTabSz="360000">
              <a:lnSpc>
                <a:spcPct val="100000"/>
              </a:lnSpc>
              <a:buFont typeface="Arial" panose="020B0604020202020204" pitchFamily="34" charset="0"/>
              <a:buChar char="•"/>
              <a:defRPr sz="2000" spc="0"/>
            </a:lvl1pPr>
            <a:lvl2pPr marL="720000" marR="0" indent="-360000" algn="l" defTabSz="3600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>
                <a:tab pos="360000" algn="l"/>
              </a:tabLst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360000" defTabSz="3240000">
              <a:buFont typeface="Arial" panose="020B0604020202020204" pitchFamily="34" charset="0"/>
              <a:buChar char="‒"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  <a:tab pos="2880000" algn="l"/>
                <a:tab pos="3240000" algn="l"/>
              </a:tabLst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40000" indent="-324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sv-SE" dirty="0"/>
              <a:t>Skriv text här</a:t>
            </a:r>
          </a:p>
        </p:txBody>
      </p:sp>
    </p:spTree>
    <p:extLst>
      <p:ext uri="{BB962C8B-B14F-4D97-AF65-F5344CB8AC3E}">
        <p14:creationId xmlns:p14="http://schemas.microsoft.com/office/powerpoint/2010/main" val="292063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hö, bild v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title" hasCustomPrompt="1"/>
          </p:nvPr>
        </p:nvSpPr>
        <p:spPr>
          <a:xfrm>
            <a:off x="6456000" y="1269000"/>
            <a:ext cx="5040000" cy="900000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7" name="Platshållare för bild 9"/>
          <p:cNvSpPr>
            <a:spLocks noGrp="1"/>
          </p:cNvSpPr>
          <p:nvPr>
            <p:ph type="pic" sz="quarter" idx="13" hasCustomPrompt="1"/>
          </p:nvPr>
        </p:nvSpPr>
        <p:spPr>
          <a:xfrm>
            <a:off x="694800" y="1269000"/>
            <a:ext cx="5040000" cy="43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Bild</a:t>
            </a:r>
          </a:p>
        </p:txBody>
      </p:sp>
      <p:sp>
        <p:nvSpPr>
          <p:cNvPr id="2" name="Platshållare för datum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sv-SE" dirty="0"/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1000"/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2" hasCustomPrompt="1"/>
          </p:nvPr>
        </p:nvSpPr>
        <p:spPr>
          <a:xfrm>
            <a:off x="6454800" y="2170800"/>
            <a:ext cx="5040000" cy="3420000"/>
          </a:xfrm>
          <a:prstGeom prst="rect">
            <a:avLst/>
          </a:prstGeom>
        </p:spPr>
        <p:txBody>
          <a:bodyPr/>
          <a:lstStyle>
            <a:lvl1pPr marL="360000" indent="-360000" defTabSz="360000">
              <a:lnSpc>
                <a:spcPct val="100000"/>
              </a:lnSpc>
              <a:buFont typeface="Arial" panose="020B0604020202020204" pitchFamily="34" charset="0"/>
              <a:buChar char="•"/>
              <a:defRPr sz="2000" spc="0"/>
            </a:lvl1pPr>
            <a:lvl2pPr marL="720000" marR="0" indent="-360000" algn="l" defTabSz="3600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>
                <a:tab pos="360000" algn="l"/>
              </a:tabLst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360000" defTabSz="3240000">
              <a:buFont typeface="Arial" panose="020B0604020202020204" pitchFamily="34" charset="0"/>
              <a:buChar char="‒"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  <a:tab pos="2880000" algn="l"/>
                <a:tab pos="3240000" algn="l"/>
              </a:tabLst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40000" indent="-324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sv-SE" dirty="0"/>
              <a:t>Skriv text här</a:t>
            </a:r>
          </a:p>
        </p:txBody>
      </p:sp>
    </p:spTree>
    <p:extLst>
      <p:ext uri="{BB962C8B-B14F-4D97-AF65-F5344CB8AC3E}">
        <p14:creationId xmlns:p14="http://schemas.microsoft.com/office/powerpoint/2010/main" val="1106066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70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>
            <a:extLst>
              <a:ext uri="{FF2B5EF4-FFF2-40B4-BE49-F238E27FC236}">
                <a16:creationId xmlns:a16="http://schemas.microsoft.com/office/drawing/2014/main" id="{F6D06EDD-E5A3-40F5-94E9-EF10146AE4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8665" y="0"/>
            <a:ext cx="1514670" cy="7560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effectLst>
            <a:reflection stA="45000" endPos="1000" dist="50800" dir="5400000" sy="-100000" algn="bl" rotWithShape="0"/>
          </a:effectLst>
        </p:spPr>
      </p:pic>
      <p:sp>
        <p:nvSpPr>
          <p:cNvPr id="6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8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9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92816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56" r:id="rId3"/>
    <p:sldLayoutId id="2147483658" r:id="rId4"/>
    <p:sldLayoutId id="2147483672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1pPr>
      <a:lvl2pPr marL="460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3840" userDrawn="1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pos="438" userDrawn="1">
          <p15:clr>
            <a:srgbClr val="F26B43"/>
          </p15:clr>
        </p15:guide>
        <p15:guide id="9" pos="7242" userDrawn="1">
          <p15:clr>
            <a:srgbClr val="F26B43"/>
          </p15:clr>
        </p15:guide>
        <p15:guide id="10" orient="horz" pos="3884" userDrawn="1">
          <p15:clr>
            <a:srgbClr val="F26B43"/>
          </p15:clr>
        </p15:guide>
        <p15:guide id="11" orient="horz" pos="79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>
            <a:extLst>
              <a:ext uri="{FF2B5EF4-FFF2-40B4-BE49-F238E27FC236}">
                <a16:creationId xmlns:a16="http://schemas.microsoft.com/office/drawing/2014/main" id="{F6D06EDD-E5A3-40F5-94E9-EF10146AE4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8665" y="0"/>
            <a:ext cx="1514670" cy="756000"/>
          </a:xfrm>
          <a:prstGeom prst="rect">
            <a:avLst/>
          </a:prstGeom>
          <a:effectLst>
            <a:reflection stA="45000" endPos="1000" dist="50800" dir="5400000" sy="-100000" algn="bl" rotWithShape="0"/>
          </a:effectLst>
        </p:spPr>
      </p:pic>
      <p:sp>
        <p:nvSpPr>
          <p:cNvPr id="3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2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0742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1pPr>
      <a:lvl2pPr marL="460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 userDrawn="1">
          <p15:clr>
            <a:srgbClr val="F26B43"/>
          </p15:clr>
        </p15:guide>
        <p15:guide id="14" pos="3840" userDrawn="1">
          <p15:clr>
            <a:srgbClr val="F26B43"/>
          </p15:clr>
        </p15:guide>
        <p15:guide id="15" pos="438" userDrawn="1">
          <p15:clr>
            <a:srgbClr val="F26B43"/>
          </p15:clr>
        </p15:guide>
        <p15:guide id="16" pos="7242" userDrawn="1">
          <p15:clr>
            <a:srgbClr val="F26B43"/>
          </p15:clr>
        </p15:guide>
        <p15:guide id="17" orient="horz" pos="3884" userDrawn="1">
          <p15:clr>
            <a:srgbClr val="F26B43"/>
          </p15:clr>
        </p15:guide>
        <p15:guide id="18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v-SE" sz="6000" dirty="0">
                <a:solidFill>
                  <a:schemeClr val="bg1"/>
                </a:solidFill>
              </a:rPr>
              <a:t>Case AR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</a:t>
            </a:fld>
            <a:endParaRPr lang="sv-SE" dirty="0"/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FE10F8DC-9361-4648-A66E-E8E3534F4AB9}"/>
              </a:ext>
            </a:extLst>
          </p:cNvPr>
          <p:cNvSpPr txBox="1">
            <a:spLocks/>
          </p:cNvSpPr>
          <p:nvPr/>
        </p:nvSpPr>
        <p:spPr>
          <a:xfrm>
            <a:off x="696000" y="3789000"/>
            <a:ext cx="10800000" cy="180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1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0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v-SE" sz="2400" b="1" dirty="0">
                <a:solidFill>
                  <a:schemeClr val="bg1"/>
                </a:solidFill>
              </a:rPr>
              <a:t>En del av traineeprojektet ’Case Sverigekartan’</a:t>
            </a:r>
          </a:p>
          <a:p>
            <a:pPr marL="0" indent="0" algn="ctr">
              <a:buNone/>
            </a:pPr>
            <a:endParaRPr lang="sv-SE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sv-SE" sz="2400" dirty="0">
                <a:solidFill>
                  <a:schemeClr val="bg1"/>
                </a:solidFill>
              </a:rPr>
              <a:t>Abdulahi Ahmed UHtsp2</a:t>
            </a:r>
          </a:p>
          <a:p>
            <a:pPr marL="0" indent="0" algn="ctr">
              <a:buNone/>
            </a:pPr>
            <a:r>
              <a:rPr lang="sv-SE" sz="2400" dirty="0">
                <a:solidFill>
                  <a:schemeClr val="bg1"/>
                </a:solidFill>
              </a:rPr>
              <a:t>Niclas Hansson </a:t>
            </a:r>
            <a:r>
              <a:rPr lang="sv-SE" sz="2400" dirty="0" err="1">
                <a:solidFill>
                  <a:schemeClr val="bg1"/>
                </a:solidFill>
              </a:rPr>
              <a:t>IKTvä</a:t>
            </a:r>
            <a:endParaRPr lang="sv-SE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sv-SE" sz="2400" dirty="0">
                <a:solidFill>
                  <a:schemeClr val="bg1"/>
                </a:solidFill>
              </a:rPr>
              <a:t>Miranda Jernberg PLvsv</a:t>
            </a:r>
          </a:p>
        </p:txBody>
      </p:sp>
    </p:spTree>
    <p:extLst>
      <p:ext uri="{BB962C8B-B14F-4D97-AF65-F5344CB8AC3E}">
        <p14:creationId xmlns:p14="http://schemas.microsoft.com/office/powerpoint/2010/main" val="3078431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Skapar ett objekt och lägger in GPS-</a:t>
            </a:r>
            <a:br>
              <a:rPr lang="sv-SE" dirty="0"/>
            </a:br>
            <a:r>
              <a:rPr lang="sv-SE" dirty="0"/>
              <a:t>koordinaterna som en </a:t>
            </a:r>
            <a:r>
              <a:rPr lang="sv-SE" dirty="0" err="1"/>
              <a:t>custom</a:t>
            </a:r>
            <a:r>
              <a:rPr lang="sv-SE" dirty="0"/>
              <a:t> </a:t>
            </a:r>
            <a:br>
              <a:rPr lang="sv-SE" dirty="0"/>
            </a:br>
            <a:r>
              <a:rPr lang="sv-SE" dirty="0" err="1"/>
              <a:t>property</a:t>
            </a:r>
            <a:r>
              <a:rPr lang="sv-SE" dirty="0"/>
              <a:t> i objektet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9" name="Rubrik 8">
            <a:extLst>
              <a:ext uri="{FF2B5EF4-FFF2-40B4-BE49-F238E27FC236}">
                <a16:creationId xmlns:a16="http://schemas.microsoft.com/office/drawing/2014/main" id="{30C8E52E-B201-4FAF-81F1-7DB322A1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E562A431-37C4-4460-9180-510E04582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01" t="6824" b="23854"/>
          <a:stretch/>
        </p:blipFill>
        <p:spPr>
          <a:xfrm>
            <a:off x="6095999" y="2458387"/>
            <a:ext cx="5685891" cy="326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68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Laddar upp objektet i moln/på server</a:t>
            </a:r>
            <a:br>
              <a:rPr lang="sv-SE" dirty="0"/>
            </a:br>
            <a:br>
              <a:rPr lang="sv-SE" dirty="0"/>
            </a:br>
            <a:r>
              <a:rPr lang="sv-SE" dirty="0"/>
              <a:t>Startar mobiltelefonen, hämtar telefonens plats</a:t>
            </a:r>
            <a:br>
              <a:rPr lang="sv-SE" dirty="0"/>
            </a:br>
            <a:r>
              <a:rPr lang="sv-SE" dirty="0"/>
              <a:t>med GPS</a:t>
            </a:r>
          </a:p>
          <a:p>
            <a:pPr marL="0" indent="0">
              <a:buNone/>
            </a:pPr>
            <a:r>
              <a:rPr lang="sv-SE" dirty="0"/>
              <a:t>Hämtar ner objekt i närheten av telefonens</a:t>
            </a:r>
            <a:br>
              <a:rPr lang="sv-SE" dirty="0"/>
            </a:br>
            <a:r>
              <a:rPr lang="sv-SE" dirty="0"/>
              <a:t>position</a:t>
            </a:r>
            <a:br>
              <a:rPr lang="sv-SE" dirty="0"/>
            </a:br>
            <a:endParaRPr lang="sv-SE" dirty="0"/>
          </a:p>
          <a:p>
            <a:pPr marL="0" indent="0">
              <a:buNone/>
            </a:pPr>
            <a:r>
              <a:rPr lang="sv-SE" dirty="0"/>
              <a:t>Placerar ut objekt relativt telefonen position</a:t>
            </a:r>
            <a:br>
              <a:rPr lang="sv-SE" dirty="0"/>
            </a:br>
            <a:r>
              <a:rPr lang="sv-SE" dirty="0"/>
              <a:t>och riktning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11</a:t>
            </a:fld>
            <a:endParaRPr lang="sv-SE" dirty="0"/>
          </a:p>
        </p:txBody>
      </p:sp>
      <p:sp>
        <p:nvSpPr>
          <p:cNvPr id="9" name="Rubrik 8">
            <a:extLst>
              <a:ext uri="{FF2B5EF4-FFF2-40B4-BE49-F238E27FC236}">
                <a16:creationId xmlns:a16="http://schemas.microsoft.com/office/drawing/2014/main" id="{30C8E52E-B201-4FAF-81F1-7DB322A1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814BE1D5-45BD-4EA8-8F4A-292E434E0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39" r="23700" b="9712"/>
          <a:stretch/>
        </p:blipFill>
        <p:spPr>
          <a:xfrm>
            <a:off x="6096000" y="2229196"/>
            <a:ext cx="5823114" cy="341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03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9" name="Rubrik 8">
            <a:extLst>
              <a:ext uri="{FF2B5EF4-FFF2-40B4-BE49-F238E27FC236}">
                <a16:creationId xmlns:a16="http://schemas.microsoft.com/office/drawing/2014/main" id="{30C8E52E-B201-4FAF-81F1-7DB322A1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7136F3B7-EC0B-4C04-BDEE-559637127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0" y="0"/>
            <a:ext cx="3165231" cy="6858000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838467E1-37C8-4048-AF36-CF6DF3E3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384" y="0"/>
            <a:ext cx="3165231" cy="6858000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EA3FB989-5003-4815-B556-144D2D126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478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04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13</a:t>
            </a:fld>
            <a:endParaRPr lang="sv-SE" dirty="0"/>
          </a:p>
        </p:txBody>
      </p:sp>
      <p:sp>
        <p:nvSpPr>
          <p:cNvPr id="9" name="Rubrik 8">
            <a:extLst>
              <a:ext uri="{FF2B5EF4-FFF2-40B4-BE49-F238E27FC236}">
                <a16:creationId xmlns:a16="http://schemas.microsoft.com/office/drawing/2014/main" id="{30C8E52E-B201-4FAF-81F1-7DB322A1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2B0561F8-D8A2-496D-ADEF-34A29EB9E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184" y="0"/>
            <a:ext cx="3165231" cy="6858000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C6F01361-82E5-4D75-A70F-CD723FDAC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662" y="0"/>
            <a:ext cx="3165231" cy="6858000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1DF4CB51-E80E-4BBF-8508-4F121CF44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75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40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14</a:t>
            </a:fld>
            <a:endParaRPr lang="sv-SE" dirty="0"/>
          </a:p>
        </p:txBody>
      </p:sp>
      <p:sp>
        <p:nvSpPr>
          <p:cNvPr id="9" name="Rubrik 8">
            <a:extLst>
              <a:ext uri="{FF2B5EF4-FFF2-40B4-BE49-F238E27FC236}">
                <a16:creationId xmlns:a16="http://schemas.microsoft.com/office/drawing/2014/main" id="{30C8E52E-B201-4FAF-81F1-7DB322A1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0B112D19-B1D0-4595-96F2-C95FC8EFA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75" y="0"/>
            <a:ext cx="3165231" cy="6858000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D48809E8-DB56-4D0C-A764-911C11EF3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184" y="0"/>
            <a:ext cx="3165231" cy="6858000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7306A7E9-0D88-4F76-A514-C77E0A734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819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40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Case 2 </a:t>
            </a:r>
            <a:r>
              <a:rPr lang="sv-SE"/>
              <a:t>– Vidareutveckling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>
          <a:xfrm>
            <a:off x="694800" y="2529000"/>
            <a:ext cx="8607600" cy="3536134"/>
          </a:xfrm>
        </p:spPr>
        <p:txBody>
          <a:bodyPr/>
          <a:lstStyle/>
          <a:p>
            <a:pPr marL="0" indent="0">
              <a:buNone/>
            </a:pPr>
            <a:r>
              <a:rPr lang="sv-SE" dirty="0"/>
              <a:t>Positionering</a:t>
            </a:r>
          </a:p>
          <a:p>
            <a:r>
              <a:rPr lang="sv-SE" dirty="0"/>
              <a:t>GPS har en upplösning på ca 10 m</a:t>
            </a:r>
          </a:p>
          <a:p>
            <a:pPr lvl="1"/>
            <a:r>
              <a:rPr lang="sv-SE" dirty="0"/>
              <a:t>Mer avancerade algoritmer behövs för en förbättrad </a:t>
            </a:r>
            <a:br>
              <a:rPr lang="sv-SE" dirty="0"/>
            </a:br>
            <a:r>
              <a:rPr lang="sv-SE" dirty="0"/>
              <a:t>användarupplevelse</a:t>
            </a:r>
          </a:p>
          <a:p>
            <a:r>
              <a:rPr lang="sv-SE" dirty="0"/>
              <a:t>Använd GPS för att ladda ner alla tillgängliggöra alla objekt </a:t>
            </a:r>
            <a:br>
              <a:rPr lang="sv-SE" dirty="0"/>
            </a:br>
            <a:r>
              <a:rPr lang="sv-SE" dirty="0"/>
              <a:t>inom en viss radie</a:t>
            </a:r>
          </a:p>
          <a:p>
            <a:pPr lvl="1"/>
            <a:r>
              <a:rPr lang="sv-SE" dirty="0"/>
              <a:t>Använd Computer Vision för att förankra objekten lokalt</a:t>
            </a:r>
          </a:p>
          <a:p>
            <a:pPr lvl="1"/>
            <a:r>
              <a:rPr lang="sv-SE" dirty="0"/>
              <a:t>Microsoft </a:t>
            </a:r>
            <a:r>
              <a:rPr lang="sv-SE" dirty="0" err="1"/>
              <a:t>Azure</a:t>
            </a:r>
            <a:r>
              <a:rPr lang="sv-SE" dirty="0"/>
              <a:t> Spatial </a:t>
            </a:r>
            <a:r>
              <a:rPr lang="sv-SE" dirty="0" err="1"/>
              <a:t>Anchor</a:t>
            </a:r>
            <a:r>
              <a:rPr lang="sv-SE" dirty="0"/>
              <a:t>/Googles AR </a:t>
            </a:r>
            <a:r>
              <a:rPr lang="sv-SE" dirty="0" err="1"/>
              <a:t>Core</a:t>
            </a:r>
            <a:r>
              <a:rPr lang="sv-SE" dirty="0"/>
              <a:t> </a:t>
            </a:r>
            <a:r>
              <a:rPr lang="sv-SE" dirty="0" err="1"/>
              <a:t>GeoAnchor</a:t>
            </a:r>
            <a:r>
              <a:rPr lang="sv-SE" dirty="0"/>
              <a:t>.</a:t>
            </a:r>
            <a:br>
              <a:rPr lang="sv-SE" dirty="0"/>
            </a:br>
            <a:r>
              <a:rPr lang="sv-SE" dirty="0"/>
              <a:t>Alt. skriv egna algoritmer för feature </a:t>
            </a:r>
            <a:r>
              <a:rPr lang="sv-SE" dirty="0" err="1"/>
              <a:t>detection</a:t>
            </a:r>
            <a:endParaRPr lang="sv-SE" dirty="0"/>
          </a:p>
          <a:p>
            <a:pPr lvl="1"/>
            <a:r>
              <a:rPr lang="sv-SE" dirty="0"/>
              <a:t>Bättre positioneringssystem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15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0129084-0329-4592-BE38-DBD235CE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384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80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Case 2 – Vidare Vidareutveckling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>
          <a:xfrm>
            <a:off x="694800" y="2529000"/>
            <a:ext cx="8607600" cy="3536134"/>
          </a:xfrm>
        </p:spPr>
        <p:txBody>
          <a:bodyPr/>
          <a:lstStyle/>
          <a:p>
            <a:pPr marL="0" indent="0">
              <a:buNone/>
            </a:pPr>
            <a:r>
              <a:rPr lang="sv-SE" dirty="0"/>
              <a:t>System/UX</a:t>
            </a:r>
          </a:p>
          <a:p>
            <a:r>
              <a:rPr lang="sv-SE" dirty="0"/>
              <a:t>Ljud</a:t>
            </a:r>
          </a:p>
          <a:p>
            <a:pPr lvl="1"/>
            <a:r>
              <a:rPr lang="sv-SE" dirty="0"/>
              <a:t>Text till tal</a:t>
            </a:r>
          </a:p>
          <a:p>
            <a:pPr lvl="1"/>
            <a:r>
              <a:rPr lang="sv-SE" dirty="0"/>
              <a:t>Miljö (AR-tåg som kör förbi)</a:t>
            </a:r>
          </a:p>
          <a:p>
            <a:r>
              <a:rPr lang="sv-SE" dirty="0"/>
              <a:t>Animationer</a:t>
            </a:r>
          </a:p>
          <a:p>
            <a:r>
              <a:rPr lang="sv-SE" dirty="0"/>
              <a:t>Fler enheter och OS </a:t>
            </a:r>
          </a:p>
          <a:p>
            <a:pPr lvl="1"/>
            <a:r>
              <a:rPr lang="sv-SE" dirty="0" err="1"/>
              <a:t>Holoens</a:t>
            </a:r>
            <a:r>
              <a:rPr lang="sv-SE" dirty="0"/>
              <a:t>, VR, </a:t>
            </a:r>
            <a:r>
              <a:rPr lang="sv-SE" dirty="0" err="1"/>
              <a:t>iOS</a:t>
            </a:r>
            <a:endParaRPr lang="sv-SE" dirty="0"/>
          </a:p>
          <a:p>
            <a:r>
              <a:rPr lang="sv-SE" dirty="0"/>
              <a:t>Röstningssystem</a:t>
            </a:r>
          </a:p>
          <a:p>
            <a:pPr lvl="1"/>
            <a:r>
              <a:rPr lang="sv-SE" dirty="0"/>
              <a:t>Låta intressenterna rösta på olika alternativ</a:t>
            </a:r>
          </a:p>
          <a:p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14029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Case 2 - Lärdomar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>
          <a:xfrm>
            <a:off x="694800" y="2528999"/>
            <a:ext cx="8607600" cy="3894949"/>
          </a:xfrm>
        </p:spPr>
        <p:txBody>
          <a:bodyPr/>
          <a:lstStyle/>
          <a:p>
            <a:r>
              <a:rPr lang="sv-SE" dirty="0"/>
              <a:t>Fungerar att utveckla </a:t>
            </a:r>
            <a:r>
              <a:rPr lang="sv-SE" dirty="0" err="1"/>
              <a:t>ARappar</a:t>
            </a:r>
            <a:r>
              <a:rPr lang="sv-SE" dirty="0"/>
              <a:t> i </a:t>
            </a:r>
            <a:r>
              <a:rPr lang="sv-SE" dirty="0" err="1"/>
              <a:t>Unreal</a:t>
            </a:r>
            <a:r>
              <a:rPr lang="sv-SE" dirty="0"/>
              <a:t> men </a:t>
            </a:r>
            <a:r>
              <a:rPr lang="sv-SE" dirty="0" err="1"/>
              <a:t>Unity</a:t>
            </a:r>
            <a:r>
              <a:rPr lang="sv-SE" dirty="0"/>
              <a:t> är kanske ett bättre verktyg i detta fallet</a:t>
            </a:r>
          </a:p>
          <a:p>
            <a:pPr lvl="1"/>
            <a:r>
              <a:rPr lang="sv-SE" dirty="0"/>
              <a:t>Mer stöd och information för AR-applikationer</a:t>
            </a:r>
          </a:p>
          <a:p>
            <a:r>
              <a:rPr lang="sv-SE" dirty="0" err="1"/>
              <a:t>Speckle</a:t>
            </a:r>
            <a:r>
              <a:rPr lang="sv-SE" dirty="0"/>
              <a:t> fungerar bra för datadelning</a:t>
            </a:r>
          </a:p>
          <a:p>
            <a:r>
              <a:rPr lang="sv-SE" dirty="0"/>
              <a:t>3D-modellerna som Trafikverket gör bör produceras med åtanke att de ska visas i en AR-miljö</a:t>
            </a:r>
          </a:p>
          <a:p>
            <a:pPr lvl="1"/>
            <a:r>
              <a:rPr lang="sv-SE" dirty="0"/>
              <a:t>Designval kan påverka resultatet drastiskt i ett annat medium</a:t>
            </a:r>
          </a:p>
          <a:p>
            <a:r>
              <a:rPr lang="sv-SE" dirty="0"/>
              <a:t>Användarens </a:t>
            </a:r>
            <a:r>
              <a:rPr lang="sv-SE" dirty="0" err="1"/>
              <a:t>telefontyp</a:t>
            </a:r>
            <a:r>
              <a:rPr lang="sv-SE" dirty="0"/>
              <a:t> spelar roll för slutresultatet</a:t>
            </a:r>
          </a:p>
          <a:p>
            <a:pPr lvl="1"/>
            <a:r>
              <a:rPr lang="sv-SE" dirty="0"/>
              <a:t>Många moderna telefoner idag har de sensorer som behövs men långt ifrån alla, speciell om man bortgår från flaggskeppsmodellerna</a:t>
            </a:r>
          </a:p>
          <a:p>
            <a:pPr lvl="1"/>
            <a:r>
              <a:rPr lang="sv-SE" dirty="0" err="1"/>
              <a:t>Lokaliseringsnogrannhet</a:t>
            </a:r>
            <a:r>
              <a:rPr lang="sv-SE" dirty="0"/>
              <a:t> kan skilja mellan sensormodeller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33542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96000" y="954170"/>
            <a:ext cx="10800000" cy="900000"/>
          </a:xfrm>
        </p:spPr>
        <p:txBody>
          <a:bodyPr/>
          <a:lstStyle/>
          <a:p>
            <a:r>
              <a:rPr lang="sv-SE" dirty="0"/>
              <a:t>Agenda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>
          <a:xfrm>
            <a:off x="694800" y="1996600"/>
            <a:ext cx="8607600" cy="4456452"/>
          </a:xfrm>
        </p:spPr>
        <p:txBody>
          <a:bodyPr/>
          <a:lstStyle/>
          <a:p>
            <a:r>
              <a:rPr lang="sv-SE" dirty="0"/>
              <a:t>Uppgift</a:t>
            </a:r>
          </a:p>
          <a:p>
            <a:r>
              <a:rPr lang="sv-SE" dirty="0"/>
              <a:t>Case 2 – AR</a:t>
            </a:r>
          </a:p>
          <a:p>
            <a:pPr lvl="1"/>
            <a:r>
              <a:rPr lang="sv-SE" dirty="0"/>
              <a:t>Bakgrund</a:t>
            </a:r>
          </a:p>
          <a:p>
            <a:pPr lvl="1"/>
            <a:r>
              <a:rPr lang="sv-SE" dirty="0"/>
              <a:t>AR</a:t>
            </a:r>
          </a:p>
          <a:p>
            <a:pPr lvl="1"/>
            <a:r>
              <a:rPr lang="sv-SE" dirty="0"/>
              <a:t>Pipeline</a:t>
            </a:r>
          </a:p>
          <a:p>
            <a:pPr lvl="1"/>
            <a:r>
              <a:rPr lang="sv-SE" dirty="0"/>
              <a:t>Demo</a:t>
            </a:r>
          </a:p>
          <a:p>
            <a:pPr lvl="1"/>
            <a:r>
              <a:rPr lang="sv-SE" dirty="0"/>
              <a:t>Vidareutveckling och behov</a:t>
            </a:r>
          </a:p>
          <a:p>
            <a:pPr lvl="1"/>
            <a:r>
              <a:rPr lang="sv-SE" dirty="0"/>
              <a:t>Lärdomar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18</a:t>
            </a:fld>
            <a:endParaRPr lang="sv-SE" dirty="0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EE67CD94-1E2C-4373-995D-25E7D15A6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560" y="811741"/>
            <a:ext cx="3665850" cy="604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272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84800" y="933351"/>
            <a:ext cx="10800000" cy="900000"/>
          </a:xfrm>
        </p:spPr>
        <p:txBody>
          <a:bodyPr/>
          <a:lstStyle/>
          <a:p>
            <a:r>
              <a:rPr lang="sv-SE" dirty="0"/>
              <a:t>Uppgift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6" name="Rektangel: rundade hörn 5">
            <a:extLst>
              <a:ext uri="{FF2B5EF4-FFF2-40B4-BE49-F238E27FC236}">
                <a16:creationId xmlns:a16="http://schemas.microsoft.com/office/drawing/2014/main" id="{05CF724A-A433-44BE-8387-857F5278E2FF}"/>
              </a:ext>
            </a:extLst>
          </p:cNvPr>
          <p:cNvSpPr/>
          <p:nvPr/>
        </p:nvSpPr>
        <p:spPr>
          <a:xfrm>
            <a:off x="1506583" y="2629990"/>
            <a:ext cx="3840480" cy="402641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sv-SE" dirty="0"/>
          </a:p>
          <a:p>
            <a:pPr algn="ctr">
              <a:spcAft>
                <a:spcPts val="1800"/>
              </a:spcAft>
            </a:pPr>
            <a:endParaRPr lang="sv-SE" dirty="0"/>
          </a:p>
          <a:p>
            <a:pPr algn="ctr">
              <a:spcAft>
                <a:spcPts val="1200"/>
              </a:spcAft>
            </a:pPr>
            <a:r>
              <a:rPr lang="sv-SE" dirty="0"/>
              <a:t>Visualisera pågående och kommande arbeten</a:t>
            </a:r>
          </a:p>
          <a:p>
            <a:pPr algn="ctr">
              <a:spcAft>
                <a:spcPts val="1200"/>
              </a:spcAft>
            </a:pPr>
            <a:r>
              <a:rPr lang="sv-SE" dirty="0"/>
              <a:t>Underlätta planering och koordinering</a:t>
            </a:r>
          </a:p>
          <a:p>
            <a:pPr algn="ctr">
              <a:spcAft>
                <a:spcPts val="1200"/>
              </a:spcAft>
            </a:pPr>
            <a:r>
              <a:rPr lang="sv-SE" dirty="0"/>
              <a:t>Undvika dubbelarbete</a:t>
            </a:r>
          </a:p>
          <a:p>
            <a:pPr algn="ctr"/>
            <a:endParaRPr lang="sv-SE" dirty="0"/>
          </a:p>
        </p:txBody>
      </p:sp>
      <p:sp>
        <p:nvSpPr>
          <p:cNvPr id="7" name="Rektangel: rundade hörn 6">
            <a:extLst>
              <a:ext uri="{FF2B5EF4-FFF2-40B4-BE49-F238E27FC236}">
                <a16:creationId xmlns:a16="http://schemas.microsoft.com/office/drawing/2014/main" id="{B33A2430-F66B-46D9-8F42-5A87EDB9CBD8}"/>
              </a:ext>
            </a:extLst>
          </p:cNvPr>
          <p:cNvSpPr/>
          <p:nvPr/>
        </p:nvSpPr>
        <p:spPr>
          <a:xfrm>
            <a:off x="6792687" y="2629989"/>
            <a:ext cx="3840480" cy="402641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  <a:p>
            <a:pPr algn="ctr"/>
            <a:endParaRPr lang="sv-SE" dirty="0"/>
          </a:p>
          <a:p>
            <a:pPr algn="ctr"/>
            <a:endParaRPr lang="sv-SE" dirty="0"/>
          </a:p>
          <a:p>
            <a:pPr algn="ctr"/>
            <a:endParaRPr lang="sv-SE" dirty="0"/>
          </a:p>
          <a:p>
            <a:pPr algn="ctr">
              <a:spcAft>
                <a:spcPts val="1800"/>
              </a:spcAft>
            </a:pPr>
            <a:r>
              <a:rPr lang="sv-SE" dirty="0"/>
              <a:t>Visualisera en anläggning i mobiltelefonen innan den är färdigbyggd</a:t>
            </a:r>
          </a:p>
          <a:p>
            <a:pPr algn="ctr">
              <a:spcAft>
                <a:spcPts val="1800"/>
              </a:spcAft>
            </a:pPr>
            <a:r>
              <a:rPr lang="sv-SE" dirty="0"/>
              <a:t>Underlätta förståelsen hos berörda intressenter</a:t>
            </a:r>
          </a:p>
          <a:p>
            <a:pPr algn="ctr">
              <a:spcAft>
                <a:spcPts val="1800"/>
              </a:spcAft>
            </a:pPr>
            <a:r>
              <a:rPr lang="sv-SE" dirty="0"/>
              <a:t>Undvika klagomål/överklaganden sent i processen</a:t>
            </a:r>
          </a:p>
        </p:txBody>
      </p:sp>
      <p:sp>
        <p:nvSpPr>
          <p:cNvPr id="8" name="Rektangel: övre hörn rundade 7">
            <a:extLst>
              <a:ext uri="{FF2B5EF4-FFF2-40B4-BE49-F238E27FC236}">
                <a16:creationId xmlns:a16="http://schemas.microsoft.com/office/drawing/2014/main" id="{0C04CF27-E5DF-4DE0-BFD0-50EA2A7FBF24}"/>
              </a:ext>
            </a:extLst>
          </p:cNvPr>
          <p:cNvSpPr/>
          <p:nvPr/>
        </p:nvSpPr>
        <p:spPr>
          <a:xfrm>
            <a:off x="1506583" y="2170801"/>
            <a:ext cx="3840480" cy="14868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000" b="1" dirty="0"/>
          </a:p>
          <a:p>
            <a:pPr algn="ctr"/>
            <a:endParaRPr lang="sv-SE" sz="2000" b="1" dirty="0"/>
          </a:p>
          <a:p>
            <a:pPr algn="ctr"/>
            <a:r>
              <a:rPr lang="sv-SE" sz="2000" b="1" dirty="0"/>
              <a:t>Karttjänst</a:t>
            </a:r>
            <a:endParaRPr lang="sv-SE" b="1" dirty="0"/>
          </a:p>
        </p:txBody>
      </p:sp>
      <p:sp>
        <p:nvSpPr>
          <p:cNvPr id="9" name="Rektangel: övre hörn rundade 8">
            <a:extLst>
              <a:ext uri="{FF2B5EF4-FFF2-40B4-BE49-F238E27FC236}">
                <a16:creationId xmlns:a16="http://schemas.microsoft.com/office/drawing/2014/main" id="{9A544F10-1110-40C6-AF19-433447C00519}"/>
              </a:ext>
            </a:extLst>
          </p:cNvPr>
          <p:cNvSpPr/>
          <p:nvPr/>
        </p:nvSpPr>
        <p:spPr>
          <a:xfrm>
            <a:off x="6792685" y="2170801"/>
            <a:ext cx="3840480" cy="14868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000" b="1" dirty="0"/>
          </a:p>
          <a:p>
            <a:pPr algn="ctr"/>
            <a:endParaRPr lang="sv-SE" sz="2000" b="1" dirty="0"/>
          </a:p>
          <a:p>
            <a:pPr algn="ctr"/>
            <a:r>
              <a:rPr lang="sv-SE" sz="2000" b="1" dirty="0"/>
              <a:t>AR-visualisering</a:t>
            </a:r>
            <a:endParaRPr lang="sv-SE" b="1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30610C1-D9AC-4159-BF66-C2BD67B05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70" y="2225136"/>
            <a:ext cx="809705" cy="809705"/>
          </a:xfrm>
          <a:prstGeom prst="rect">
            <a:avLst/>
          </a:prstGeom>
        </p:spPr>
      </p:pic>
      <p:grpSp>
        <p:nvGrpSpPr>
          <p:cNvPr id="16" name="Grupp 15">
            <a:extLst>
              <a:ext uri="{FF2B5EF4-FFF2-40B4-BE49-F238E27FC236}">
                <a16:creationId xmlns:a16="http://schemas.microsoft.com/office/drawing/2014/main" id="{E2A76A21-646F-4E43-947F-154E32D455C5}"/>
              </a:ext>
            </a:extLst>
          </p:cNvPr>
          <p:cNvGrpSpPr/>
          <p:nvPr/>
        </p:nvGrpSpPr>
        <p:grpSpPr>
          <a:xfrm>
            <a:off x="8219334" y="2189426"/>
            <a:ext cx="987182" cy="987182"/>
            <a:chOff x="8316343" y="2190472"/>
            <a:chExt cx="987182" cy="987182"/>
          </a:xfrm>
        </p:grpSpPr>
        <p:pic>
          <p:nvPicPr>
            <p:cNvPr id="13" name="Bildobjekt 12">
              <a:extLst>
                <a:ext uri="{FF2B5EF4-FFF2-40B4-BE49-F238E27FC236}">
                  <a16:creationId xmlns:a16="http://schemas.microsoft.com/office/drawing/2014/main" id="{6C669A9B-EAAB-453B-8953-B89522D34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60503" y="2512798"/>
              <a:ext cx="300072" cy="300072"/>
            </a:xfrm>
            <a:prstGeom prst="rect">
              <a:avLst/>
            </a:prstGeom>
          </p:spPr>
        </p:pic>
        <p:pic>
          <p:nvPicPr>
            <p:cNvPr id="15" name="Bildobjekt 14">
              <a:extLst>
                <a:ext uri="{FF2B5EF4-FFF2-40B4-BE49-F238E27FC236}">
                  <a16:creationId xmlns:a16="http://schemas.microsoft.com/office/drawing/2014/main" id="{8BA1E62C-E420-41A6-82EF-254A29F7F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6343" y="2190472"/>
              <a:ext cx="987182" cy="987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7047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v-SE" sz="6000" dirty="0">
                <a:solidFill>
                  <a:schemeClr val="bg1"/>
                </a:solidFill>
              </a:rPr>
              <a:t>Case AR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</a:t>
            </a:fld>
            <a:endParaRPr lang="sv-SE" dirty="0"/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FE10F8DC-9361-4648-A66E-E8E3534F4AB9}"/>
              </a:ext>
            </a:extLst>
          </p:cNvPr>
          <p:cNvSpPr txBox="1">
            <a:spLocks/>
          </p:cNvSpPr>
          <p:nvPr/>
        </p:nvSpPr>
        <p:spPr>
          <a:xfrm>
            <a:off x="696000" y="3789000"/>
            <a:ext cx="10800000" cy="180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1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0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v-SE" sz="2400" b="1" dirty="0">
                <a:solidFill>
                  <a:schemeClr val="bg1"/>
                </a:solidFill>
              </a:rPr>
              <a:t>En del av traineeprojektet ’Case Sverigekartan’</a:t>
            </a:r>
          </a:p>
          <a:p>
            <a:pPr marL="0" indent="0" algn="ctr">
              <a:buNone/>
            </a:pPr>
            <a:endParaRPr lang="sv-SE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sv-SE" sz="2400" dirty="0">
                <a:solidFill>
                  <a:schemeClr val="bg1"/>
                </a:solidFill>
              </a:rPr>
              <a:t>Abdulahi Ahmed UHtsp2</a:t>
            </a:r>
          </a:p>
          <a:p>
            <a:pPr marL="0" indent="0" algn="ctr">
              <a:buNone/>
            </a:pPr>
            <a:r>
              <a:rPr lang="sv-SE" sz="2400" dirty="0">
                <a:solidFill>
                  <a:schemeClr val="bg1"/>
                </a:solidFill>
              </a:rPr>
              <a:t>Niclas Hansson </a:t>
            </a:r>
            <a:r>
              <a:rPr lang="sv-SE" sz="2400" dirty="0" err="1">
                <a:solidFill>
                  <a:schemeClr val="bg1"/>
                </a:solidFill>
              </a:rPr>
              <a:t>IKTvä</a:t>
            </a:r>
            <a:endParaRPr lang="sv-SE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sv-SE" sz="2400" dirty="0">
                <a:solidFill>
                  <a:schemeClr val="bg1"/>
                </a:solidFill>
              </a:rPr>
              <a:t>Miranda Jernberg PLvsv</a:t>
            </a:r>
          </a:p>
        </p:txBody>
      </p:sp>
    </p:spTree>
    <p:extLst>
      <p:ext uri="{BB962C8B-B14F-4D97-AF65-F5344CB8AC3E}">
        <p14:creationId xmlns:p14="http://schemas.microsoft.com/office/powerpoint/2010/main" val="3393160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Case 2 – AR: Bakgrund &amp; problem  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>
          <a:xfrm>
            <a:off x="694800" y="2529000"/>
            <a:ext cx="7141261" cy="3060000"/>
          </a:xfrm>
        </p:spPr>
        <p:txBody>
          <a:bodyPr/>
          <a:lstStyle/>
          <a:p>
            <a:r>
              <a:rPr lang="sv-SE" dirty="0"/>
              <a:t>Hur kan kommunikationen med sakägare vid planarbetare förbättras?</a:t>
            </a:r>
          </a:p>
          <a:p>
            <a:r>
              <a:rPr lang="sv-SE" dirty="0"/>
              <a:t>Idag visas modeller </a:t>
            </a:r>
            <a:r>
              <a:rPr lang="sv-SE" dirty="0" err="1"/>
              <a:t>m.h.a</a:t>
            </a:r>
            <a:r>
              <a:rPr lang="sv-SE" dirty="0"/>
              <a:t>. ritningar på pappersformat eller 3D-objekt på dator</a:t>
            </a:r>
          </a:p>
          <a:p>
            <a:r>
              <a:rPr lang="sv-SE" dirty="0"/>
              <a:t>Ett nytt visualiseringsverktyg baserat på AR!</a:t>
            </a:r>
          </a:p>
          <a:p>
            <a:r>
              <a:rPr lang="sv-SE" dirty="0"/>
              <a:t>Öppnar upp för nya möjligheter</a:t>
            </a:r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20</a:t>
            </a:fld>
            <a:endParaRPr lang="sv-S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CE7351-754C-47AD-BEA2-53A5F5E5E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783" y="2237821"/>
            <a:ext cx="2695936" cy="40439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420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Case 2 – </a:t>
            </a:r>
            <a:r>
              <a:rPr lang="sv-SE" dirty="0" err="1"/>
              <a:t>Augmented</a:t>
            </a:r>
            <a:r>
              <a:rPr lang="sv-SE" dirty="0"/>
              <a:t> </a:t>
            </a:r>
            <a:r>
              <a:rPr lang="sv-SE" dirty="0" err="1"/>
              <a:t>Reality</a:t>
            </a:r>
            <a:r>
              <a:rPr lang="sv-SE" dirty="0"/>
              <a:t> (AR)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dirty="0"/>
              <a:t>Teknik som möjliggör att digital information kan visualiseras på en fysisk miljö med hjälp av datorgenerade sinnesintryck; ljud, video, grafik eller GPS-data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dirty="0"/>
              <a:t>AR förstärker verkligheten, tillskillnad från VR som ersätter världen med en simulerad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dirty="0"/>
              <a:t>Upplevs genom olika enheter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197736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84800" y="1190138"/>
            <a:ext cx="4690025" cy="900000"/>
          </a:xfrm>
        </p:spPr>
        <p:txBody>
          <a:bodyPr/>
          <a:lstStyle/>
          <a:p>
            <a:r>
              <a:rPr lang="sv-SE" dirty="0"/>
              <a:t>Case 2 - Pipeline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22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4CBD0A87-5A99-4E67-87E1-5975C7319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763" y="1640138"/>
            <a:ext cx="8760073" cy="357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9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Case 2 - Demo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62964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24</a:t>
            </a:fld>
            <a:endParaRPr lang="sv-SE" dirty="0"/>
          </a:p>
        </p:txBody>
      </p:sp>
      <p:sp>
        <p:nvSpPr>
          <p:cNvPr id="9" name="Rubrik 8">
            <a:extLst>
              <a:ext uri="{FF2B5EF4-FFF2-40B4-BE49-F238E27FC236}">
                <a16:creationId xmlns:a16="http://schemas.microsoft.com/office/drawing/2014/main" id="{30C8E52E-B201-4FAF-81F1-7DB322A1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B3759253-8262-4DB9-A5E8-1E03EEE0F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64"/>
          <a:stretch/>
        </p:blipFill>
        <p:spPr>
          <a:xfrm>
            <a:off x="4090099" y="566724"/>
            <a:ext cx="4009402" cy="62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14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25</a:t>
            </a:fld>
            <a:endParaRPr lang="sv-SE" dirty="0"/>
          </a:p>
        </p:txBody>
      </p:sp>
      <p:sp>
        <p:nvSpPr>
          <p:cNvPr id="9" name="Rubrik 8">
            <a:extLst>
              <a:ext uri="{FF2B5EF4-FFF2-40B4-BE49-F238E27FC236}">
                <a16:creationId xmlns:a16="http://schemas.microsoft.com/office/drawing/2014/main" id="{30C8E52E-B201-4FAF-81F1-7DB322A1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E562A431-37C4-4460-9180-510E04582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01" t="6824" b="23854"/>
          <a:stretch/>
        </p:blipFill>
        <p:spPr>
          <a:xfrm>
            <a:off x="1254653" y="1131207"/>
            <a:ext cx="9680294" cy="459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81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26</a:t>
            </a:fld>
            <a:endParaRPr lang="sv-SE" dirty="0"/>
          </a:p>
        </p:txBody>
      </p:sp>
      <p:sp>
        <p:nvSpPr>
          <p:cNvPr id="9" name="Rubrik 8">
            <a:extLst>
              <a:ext uri="{FF2B5EF4-FFF2-40B4-BE49-F238E27FC236}">
                <a16:creationId xmlns:a16="http://schemas.microsoft.com/office/drawing/2014/main" id="{30C8E52E-B201-4FAF-81F1-7DB322A1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814BE1D5-45BD-4EA8-8F4A-292E434E0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39" r="23700" b="9712"/>
          <a:stretch/>
        </p:blipFill>
        <p:spPr>
          <a:xfrm>
            <a:off x="1443600" y="911506"/>
            <a:ext cx="9302400" cy="503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4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27</a:t>
            </a:fld>
            <a:endParaRPr lang="sv-SE" dirty="0"/>
          </a:p>
        </p:txBody>
      </p:sp>
      <p:sp>
        <p:nvSpPr>
          <p:cNvPr id="9" name="Rubrik 8">
            <a:extLst>
              <a:ext uri="{FF2B5EF4-FFF2-40B4-BE49-F238E27FC236}">
                <a16:creationId xmlns:a16="http://schemas.microsoft.com/office/drawing/2014/main" id="{30C8E52E-B201-4FAF-81F1-7DB322A1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7136F3B7-EC0B-4C04-BDEE-559637127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0" y="0"/>
            <a:ext cx="3165231" cy="6858000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838467E1-37C8-4048-AF36-CF6DF3E3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384" y="0"/>
            <a:ext cx="3165231" cy="6858000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EA3FB989-5003-4815-B556-144D2D126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478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97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28</a:t>
            </a:fld>
            <a:endParaRPr lang="sv-SE" dirty="0"/>
          </a:p>
        </p:txBody>
      </p:sp>
      <p:sp>
        <p:nvSpPr>
          <p:cNvPr id="9" name="Rubrik 8">
            <a:extLst>
              <a:ext uri="{FF2B5EF4-FFF2-40B4-BE49-F238E27FC236}">
                <a16:creationId xmlns:a16="http://schemas.microsoft.com/office/drawing/2014/main" id="{30C8E52E-B201-4FAF-81F1-7DB322A1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2B0561F8-D8A2-496D-ADEF-34A29EB9E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184" y="0"/>
            <a:ext cx="3165231" cy="6858000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C6F01361-82E5-4D75-A70F-CD723FDAC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662" y="0"/>
            <a:ext cx="3165231" cy="6858000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1DF4CB51-E80E-4BBF-8508-4F121CF44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75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78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29</a:t>
            </a:fld>
            <a:endParaRPr lang="sv-SE" dirty="0"/>
          </a:p>
        </p:txBody>
      </p:sp>
      <p:sp>
        <p:nvSpPr>
          <p:cNvPr id="9" name="Rubrik 8">
            <a:extLst>
              <a:ext uri="{FF2B5EF4-FFF2-40B4-BE49-F238E27FC236}">
                <a16:creationId xmlns:a16="http://schemas.microsoft.com/office/drawing/2014/main" id="{30C8E52E-B201-4FAF-81F1-7DB322A1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0B112D19-B1D0-4595-96F2-C95FC8EFA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75" y="0"/>
            <a:ext cx="3165231" cy="6858000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D48809E8-DB56-4D0C-A764-911C11EF3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184" y="0"/>
            <a:ext cx="3165231" cy="6858000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7306A7E9-0D88-4F76-A514-C77E0A734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819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43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96000" y="954170"/>
            <a:ext cx="10800000" cy="900000"/>
          </a:xfrm>
        </p:spPr>
        <p:txBody>
          <a:bodyPr/>
          <a:lstStyle/>
          <a:p>
            <a:r>
              <a:rPr lang="sv-SE" dirty="0"/>
              <a:t>Agenda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>
          <a:xfrm>
            <a:off x="694800" y="1996600"/>
            <a:ext cx="8607600" cy="4456452"/>
          </a:xfrm>
        </p:spPr>
        <p:txBody>
          <a:bodyPr/>
          <a:lstStyle/>
          <a:p>
            <a:r>
              <a:rPr lang="sv-SE" dirty="0"/>
              <a:t>Uppgift</a:t>
            </a:r>
          </a:p>
          <a:p>
            <a:r>
              <a:rPr lang="sv-SE" dirty="0"/>
              <a:t>Case 2 – AR</a:t>
            </a:r>
          </a:p>
          <a:p>
            <a:pPr lvl="1"/>
            <a:r>
              <a:rPr lang="sv-SE" dirty="0"/>
              <a:t>Bakgrund</a:t>
            </a:r>
          </a:p>
          <a:p>
            <a:pPr lvl="1"/>
            <a:r>
              <a:rPr lang="sv-SE" dirty="0"/>
              <a:t>AR</a:t>
            </a:r>
          </a:p>
          <a:p>
            <a:pPr lvl="1"/>
            <a:r>
              <a:rPr lang="sv-SE" dirty="0"/>
              <a:t>Pipeline</a:t>
            </a:r>
          </a:p>
          <a:p>
            <a:pPr lvl="1"/>
            <a:r>
              <a:rPr lang="sv-SE" dirty="0"/>
              <a:t>Demo</a:t>
            </a:r>
          </a:p>
          <a:p>
            <a:pPr lvl="1"/>
            <a:r>
              <a:rPr lang="sv-SE" dirty="0"/>
              <a:t>Vidareutveckling och behov</a:t>
            </a:r>
          </a:p>
          <a:p>
            <a:pPr lvl="1"/>
            <a:r>
              <a:rPr lang="sv-SE" dirty="0"/>
              <a:t>Lärdomar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3</a:t>
            </a:fld>
            <a:endParaRPr lang="sv-SE" dirty="0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EE67CD94-1E2C-4373-995D-25E7D15A6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560" y="811741"/>
            <a:ext cx="3665850" cy="604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307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Case 2 </a:t>
            </a:r>
            <a:r>
              <a:rPr lang="sv-SE"/>
              <a:t>– Vidareutveckling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>
          <a:xfrm>
            <a:off x="694800" y="2529000"/>
            <a:ext cx="8607600" cy="3536134"/>
          </a:xfrm>
        </p:spPr>
        <p:txBody>
          <a:bodyPr/>
          <a:lstStyle/>
          <a:p>
            <a:pPr marL="0" indent="0">
              <a:buNone/>
            </a:pPr>
            <a:r>
              <a:rPr lang="sv-SE" dirty="0"/>
              <a:t>Positionering</a:t>
            </a:r>
          </a:p>
          <a:p>
            <a:r>
              <a:rPr lang="sv-SE" dirty="0"/>
              <a:t>GPS har en upplösning på ca 10 m</a:t>
            </a:r>
          </a:p>
          <a:p>
            <a:pPr lvl="1"/>
            <a:r>
              <a:rPr lang="sv-SE" dirty="0"/>
              <a:t>Mer avancerade algoritmer behövs för en förbättrad </a:t>
            </a:r>
            <a:br>
              <a:rPr lang="sv-SE" dirty="0"/>
            </a:br>
            <a:r>
              <a:rPr lang="sv-SE" dirty="0"/>
              <a:t>användarupplevelse</a:t>
            </a:r>
          </a:p>
          <a:p>
            <a:r>
              <a:rPr lang="sv-SE" dirty="0"/>
              <a:t>Använd GPS för att ladda ner alla tillgängliggöra alla objekt </a:t>
            </a:r>
            <a:br>
              <a:rPr lang="sv-SE" dirty="0"/>
            </a:br>
            <a:r>
              <a:rPr lang="sv-SE" dirty="0"/>
              <a:t>inom en viss radie</a:t>
            </a:r>
          </a:p>
          <a:p>
            <a:pPr lvl="1"/>
            <a:r>
              <a:rPr lang="sv-SE" dirty="0"/>
              <a:t>Använd Computer Vision för att förankra objekten lokalt</a:t>
            </a:r>
          </a:p>
          <a:p>
            <a:pPr lvl="1"/>
            <a:r>
              <a:rPr lang="sv-SE" dirty="0"/>
              <a:t>Microsoft </a:t>
            </a:r>
            <a:r>
              <a:rPr lang="sv-SE" dirty="0" err="1"/>
              <a:t>Azure</a:t>
            </a:r>
            <a:r>
              <a:rPr lang="sv-SE" dirty="0"/>
              <a:t> Spatial </a:t>
            </a:r>
            <a:r>
              <a:rPr lang="sv-SE" dirty="0" err="1"/>
              <a:t>Anchor</a:t>
            </a:r>
            <a:r>
              <a:rPr lang="sv-SE" dirty="0"/>
              <a:t>/Googles AR </a:t>
            </a:r>
            <a:r>
              <a:rPr lang="sv-SE" dirty="0" err="1"/>
              <a:t>Core</a:t>
            </a:r>
            <a:r>
              <a:rPr lang="sv-SE" dirty="0"/>
              <a:t> </a:t>
            </a:r>
            <a:r>
              <a:rPr lang="sv-SE" dirty="0" err="1"/>
              <a:t>GeoAnchor</a:t>
            </a:r>
            <a:r>
              <a:rPr lang="sv-SE" dirty="0"/>
              <a:t>.</a:t>
            </a:r>
            <a:br>
              <a:rPr lang="sv-SE" dirty="0"/>
            </a:br>
            <a:r>
              <a:rPr lang="sv-SE" dirty="0"/>
              <a:t>Alt. skriv egna algoritmer för feature </a:t>
            </a:r>
            <a:r>
              <a:rPr lang="sv-SE" dirty="0" err="1"/>
              <a:t>detection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30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0129084-0329-4592-BE38-DBD235CE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384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02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Case 2 – Vidare Vidareutveckling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>
          <a:xfrm>
            <a:off x="694800" y="2529000"/>
            <a:ext cx="8607600" cy="3536134"/>
          </a:xfrm>
        </p:spPr>
        <p:txBody>
          <a:bodyPr/>
          <a:lstStyle/>
          <a:p>
            <a:pPr marL="0" indent="0">
              <a:buNone/>
            </a:pPr>
            <a:r>
              <a:rPr lang="sv-SE"/>
              <a:t>System/UX</a:t>
            </a:r>
          </a:p>
          <a:p>
            <a:r>
              <a:rPr lang="sv-SE" dirty="0"/>
              <a:t>Ljud</a:t>
            </a:r>
          </a:p>
          <a:p>
            <a:pPr lvl="1"/>
            <a:r>
              <a:rPr lang="sv-SE" dirty="0"/>
              <a:t>Text till tal</a:t>
            </a:r>
          </a:p>
          <a:p>
            <a:pPr lvl="1"/>
            <a:r>
              <a:rPr lang="sv-SE" dirty="0"/>
              <a:t>Miljö (AR-tåg som kör förbi)</a:t>
            </a:r>
          </a:p>
          <a:p>
            <a:r>
              <a:rPr lang="sv-SE" dirty="0"/>
              <a:t>Animationer</a:t>
            </a:r>
          </a:p>
          <a:p>
            <a:r>
              <a:rPr lang="sv-SE" dirty="0"/>
              <a:t>Fler enheter och OS </a:t>
            </a:r>
          </a:p>
          <a:p>
            <a:pPr lvl="1"/>
            <a:r>
              <a:rPr lang="sv-SE" dirty="0" err="1"/>
              <a:t>Holoens</a:t>
            </a:r>
            <a:r>
              <a:rPr lang="sv-SE" dirty="0"/>
              <a:t>, VR, </a:t>
            </a:r>
            <a:r>
              <a:rPr lang="sv-SE" dirty="0" err="1"/>
              <a:t>iOS</a:t>
            </a:r>
            <a:endParaRPr lang="sv-SE" dirty="0"/>
          </a:p>
          <a:p>
            <a:r>
              <a:rPr lang="sv-SE" dirty="0"/>
              <a:t>Röstningssystem</a:t>
            </a:r>
          </a:p>
          <a:p>
            <a:pPr lvl="1"/>
            <a:r>
              <a:rPr lang="sv-SE" dirty="0"/>
              <a:t>Låta intressenterna rösta på olika alternativ</a:t>
            </a:r>
          </a:p>
          <a:p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31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57101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Case 2 - Lärdomar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>
          <a:xfrm>
            <a:off x="694800" y="2528999"/>
            <a:ext cx="8607600" cy="3894949"/>
          </a:xfrm>
        </p:spPr>
        <p:txBody>
          <a:bodyPr/>
          <a:lstStyle/>
          <a:p>
            <a:r>
              <a:rPr lang="sv-SE" dirty="0"/>
              <a:t>Fungerar att utveckla </a:t>
            </a:r>
            <a:r>
              <a:rPr lang="sv-SE" dirty="0" err="1"/>
              <a:t>ARappar</a:t>
            </a:r>
            <a:r>
              <a:rPr lang="sv-SE" dirty="0"/>
              <a:t> i </a:t>
            </a:r>
            <a:r>
              <a:rPr lang="sv-SE" dirty="0" err="1"/>
              <a:t>Unreal</a:t>
            </a:r>
            <a:r>
              <a:rPr lang="sv-SE" dirty="0"/>
              <a:t> men </a:t>
            </a:r>
            <a:r>
              <a:rPr lang="sv-SE" dirty="0" err="1"/>
              <a:t>Unity</a:t>
            </a:r>
            <a:r>
              <a:rPr lang="sv-SE" dirty="0"/>
              <a:t> är kanske ett bättre verktyg i detta fallet</a:t>
            </a:r>
          </a:p>
          <a:p>
            <a:pPr lvl="1"/>
            <a:r>
              <a:rPr lang="sv-SE" dirty="0"/>
              <a:t>Mer stöd och information för AR-applikationer</a:t>
            </a:r>
          </a:p>
          <a:p>
            <a:r>
              <a:rPr lang="sv-SE" dirty="0" err="1"/>
              <a:t>Speckle</a:t>
            </a:r>
            <a:r>
              <a:rPr lang="sv-SE" dirty="0"/>
              <a:t> fungerar bra för datadelning</a:t>
            </a:r>
          </a:p>
          <a:p>
            <a:r>
              <a:rPr lang="sv-SE" dirty="0"/>
              <a:t>3D-modellerna som Trafikverket gör bör produceras med åtanke att de ska visas i en AR-miljö</a:t>
            </a:r>
          </a:p>
          <a:p>
            <a:pPr lvl="1"/>
            <a:r>
              <a:rPr lang="sv-SE" dirty="0"/>
              <a:t>Designval kan påverka resultatet drastiskt i ett annat medium</a:t>
            </a:r>
          </a:p>
          <a:p>
            <a:r>
              <a:rPr lang="sv-SE" dirty="0"/>
              <a:t>Användarens </a:t>
            </a:r>
            <a:r>
              <a:rPr lang="sv-SE" dirty="0" err="1"/>
              <a:t>telefontyp</a:t>
            </a:r>
            <a:r>
              <a:rPr lang="sv-SE" dirty="0"/>
              <a:t> spelar roll för slutresultatet</a:t>
            </a:r>
          </a:p>
          <a:p>
            <a:pPr lvl="1"/>
            <a:r>
              <a:rPr lang="sv-SE" dirty="0"/>
              <a:t>Många moderna telefoner idag har de sensorer som behövs men långt ifrån alla, speciell om man bortgår </a:t>
            </a:r>
            <a:r>
              <a:rPr lang="sv-SE"/>
              <a:t>från flaggskeppsmodellerna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32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66639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sv-SE" sz="6000" dirty="0">
                <a:solidFill>
                  <a:schemeClr val="bg1"/>
                </a:solidFill>
              </a:rPr>
              <a:t>Case AR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33</a:t>
            </a:fld>
            <a:endParaRPr lang="sv-SE" dirty="0"/>
          </a:p>
        </p:txBody>
      </p:sp>
      <p:sp>
        <p:nvSpPr>
          <p:cNvPr id="5" name="Platshållare för text 2">
            <a:extLst>
              <a:ext uri="{FF2B5EF4-FFF2-40B4-BE49-F238E27FC236}">
                <a16:creationId xmlns:a16="http://schemas.microsoft.com/office/drawing/2014/main" id="{FE10F8DC-9361-4648-A66E-E8E3534F4AB9}"/>
              </a:ext>
            </a:extLst>
          </p:cNvPr>
          <p:cNvSpPr txBox="1">
            <a:spLocks/>
          </p:cNvSpPr>
          <p:nvPr/>
        </p:nvSpPr>
        <p:spPr>
          <a:xfrm>
            <a:off x="696000" y="3789000"/>
            <a:ext cx="10800000" cy="180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1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0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1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21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6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v-SE" sz="2400" b="1" dirty="0">
                <a:solidFill>
                  <a:schemeClr val="bg1"/>
                </a:solidFill>
              </a:rPr>
              <a:t>En del av traineeprojektet ’Case Sverigekartan’</a:t>
            </a:r>
          </a:p>
          <a:p>
            <a:pPr marL="0" indent="0" algn="ctr">
              <a:buNone/>
            </a:pPr>
            <a:endParaRPr lang="sv-SE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sv-SE" sz="2400" dirty="0">
                <a:solidFill>
                  <a:schemeClr val="bg1"/>
                </a:solidFill>
              </a:rPr>
              <a:t>Abdulahi Ahmed UHtsp2</a:t>
            </a:r>
          </a:p>
          <a:p>
            <a:pPr marL="0" indent="0" algn="ctr">
              <a:buNone/>
            </a:pPr>
            <a:r>
              <a:rPr lang="sv-SE" sz="2400" dirty="0">
                <a:solidFill>
                  <a:schemeClr val="bg1"/>
                </a:solidFill>
              </a:rPr>
              <a:t>Niclas Hansson </a:t>
            </a:r>
            <a:r>
              <a:rPr lang="sv-SE" sz="2400" dirty="0" err="1">
                <a:solidFill>
                  <a:schemeClr val="bg1"/>
                </a:solidFill>
              </a:rPr>
              <a:t>IKTvä</a:t>
            </a:r>
            <a:endParaRPr lang="sv-SE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sv-SE" sz="2400" dirty="0">
                <a:solidFill>
                  <a:schemeClr val="bg1"/>
                </a:solidFill>
              </a:rPr>
              <a:t>Miranda Jernberg PLvsv</a:t>
            </a:r>
          </a:p>
        </p:txBody>
      </p:sp>
    </p:spTree>
    <p:extLst>
      <p:ext uri="{BB962C8B-B14F-4D97-AF65-F5344CB8AC3E}">
        <p14:creationId xmlns:p14="http://schemas.microsoft.com/office/powerpoint/2010/main" val="679351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96000" y="954170"/>
            <a:ext cx="10800000" cy="900000"/>
          </a:xfrm>
        </p:spPr>
        <p:txBody>
          <a:bodyPr/>
          <a:lstStyle/>
          <a:p>
            <a:r>
              <a:rPr lang="sv-SE" dirty="0"/>
              <a:t>Agenda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>
          <a:xfrm>
            <a:off x="694800" y="1996600"/>
            <a:ext cx="8607600" cy="4456452"/>
          </a:xfrm>
        </p:spPr>
        <p:txBody>
          <a:bodyPr/>
          <a:lstStyle/>
          <a:p>
            <a:r>
              <a:rPr lang="sv-SE" dirty="0"/>
              <a:t>Uppgift</a:t>
            </a:r>
          </a:p>
          <a:p>
            <a:r>
              <a:rPr lang="sv-SE" dirty="0"/>
              <a:t>Case 2 – AR</a:t>
            </a:r>
          </a:p>
          <a:p>
            <a:pPr lvl="1"/>
            <a:r>
              <a:rPr lang="sv-SE" dirty="0"/>
              <a:t>Bakgrund</a:t>
            </a:r>
          </a:p>
          <a:p>
            <a:pPr lvl="1"/>
            <a:r>
              <a:rPr lang="sv-SE" dirty="0"/>
              <a:t>AR</a:t>
            </a:r>
          </a:p>
          <a:p>
            <a:pPr lvl="1"/>
            <a:r>
              <a:rPr lang="sv-SE" dirty="0"/>
              <a:t>Pipeline</a:t>
            </a:r>
          </a:p>
          <a:p>
            <a:pPr lvl="1"/>
            <a:r>
              <a:rPr lang="sv-SE" dirty="0"/>
              <a:t>Demo</a:t>
            </a:r>
          </a:p>
          <a:p>
            <a:pPr lvl="1"/>
            <a:r>
              <a:rPr lang="sv-SE" dirty="0"/>
              <a:t>Vidareutveckling och behov</a:t>
            </a:r>
          </a:p>
          <a:p>
            <a:pPr lvl="1"/>
            <a:r>
              <a:rPr lang="sv-SE" dirty="0"/>
              <a:t>Lärdomar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34</a:t>
            </a:fld>
            <a:endParaRPr lang="sv-SE" dirty="0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EE67CD94-1E2C-4373-995D-25E7D15A6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560" y="811741"/>
            <a:ext cx="3665850" cy="604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44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84800" y="933351"/>
            <a:ext cx="10800000" cy="900000"/>
          </a:xfrm>
        </p:spPr>
        <p:txBody>
          <a:bodyPr/>
          <a:lstStyle/>
          <a:p>
            <a:r>
              <a:rPr lang="sv-SE" dirty="0"/>
              <a:t>Uppgift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35</a:t>
            </a:fld>
            <a:endParaRPr lang="sv-SE" dirty="0"/>
          </a:p>
        </p:txBody>
      </p:sp>
      <p:sp>
        <p:nvSpPr>
          <p:cNvPr id="6" name="Rektangel: rundade hörn 5">
            <a:extLst>
              <a:ext uri="{FF2B5EF4-FFF2-40B4-BE49-F238E27FC236}">
                <a16:creationId xmlns:a16="http://schemas.microsoft.com/office/drawing/2014/main" id="{05CF724A-A433-44BE-8387-857F5278E2FF}"/>
              </a:ext>
            </a:extLst>
          </p:cNvPr>
          <p:cNvSpPr/>
          <p:nvPr/>
        </p:nvSpPr>
        <p:spPr>
          <a:xfrm>
            <a:off x="1506583" y="2629990"/>
            <a:ext cx="3840480" cy="402641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sv-SE" dirty="0"/>
          </a:p>
          <a:p>
            <a:pPr algn="ctr">
              <a:spcAft>
                <a:spcPts val="1800"/>
              </a:spcAft>
            </a:pPr>
            <a:endParaRPr lang="sv-SE" dirty="0"/>
          </a:p>
          <a:p>
            <a:pPr algn="ctr">
              <a:spcAft>
                <a:spcPts val="1200"/>
              </a:spcAft>
            </a:pPr>
            <a:r>
              <a:rPr lang="sv-SE" dirty="0"/>
              <a:t>Visualisera pågående och kommande arbeten</a:t>
            </a:r>
          </a:p>
          <a:p>
            <a:pPr algn="ctr">
              <a:spcAft>
                <a:spcPts val="1200"/>
              </a:spcAft>
            </a:pPr>
            <a:r>
              <a:rPr lang="sv-SE" dirty="0"/>
              <a:t>Underlätta planering och koordinering</a:t>
            </a:r>
          </a:p>
          <a:p>
            <a:pPr algn="ctr">
              <a:spcAft>
                <a:spcPts val="1200"/>
              </a:spcAft>
            </a:pPr>
            <a:r>
              <a:rPr lang="sv-SE" dirty="0"/>
              <a:t>Undvika dubbelarbete</a:t>
            </a:r>
          </a:p>
          <a:p>
            <a:pPr algn="ctr"/>
            <a:endParaRPr lang="sv-SE" dirty="0"/>
          </a:p>
        </p:txBody>
      </p:sp>
      <p:sp>
        <p:nvSpPr>
          <p:cNvPr id="7" name="Rektangel: rundade hörn 6">
            <a:extLst>
              <a:ext uri="{FF2B5EF4-FFF2-40B4-BE49-F238E27FC236}">
                <a16:creationId xmlns:a16="http://schemas.microsoft.com/office/drawing/2014/main" id="{B33A2430-F66B-46D9-8F42-5A87EDB9CBD8}"/>
              </a:ext>
            </a:extLst>
          </p:cNvPr>
          <p:cNvSpPr/>
          <p:nvPr/>
        </p:nvSpPr>
        <p:spPr>
          <a:xfrm>
            <a:off x="6792687" y="2629989"/>
            <a:ext cx="3840480" cy="402641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  <a:p>
            <a:pPr algn="ctr"/>
            <a:endParaRPr lang="sv-SE" dirty="0"/>
          </a:p>
          <a:p>
            <a:pPr algn="ctr"/>
            <a:endParaRPr lang="sv-SE" dirty="0"/>
          </a:p>
          <a:p>
            <a:pPr algn="ctr"/>
            <a:endParaRPr lang="sv-SE" dirty="0"/>
          </a:p>
          <a:p>
            <a:pPr algn="ctr">
              <a:spcAft>
                <a:spcPts val="1800"/>
              </a:spcAft>
            </a:pPr>
            <a:r>
              <a:rPr lang="sv-SE" dirty="0"/>
              <a:t>Visualisera en anläggning i mobiltelefonen innan den är färdigbyggd</a:t>
            </a:r>
          </a:p>
          <a:p>
            <a:pPr algn="ctr">
              <a:spcAft>
                <a:spcPts val="1800"/>
              </a:spcAft>
            </a:pPr>
            <a:r>
              <a:rPr lang="sv-SE" dirty="0"/>
              <a:t>Underlätta förståelsen hos berörda intressenter</a:t>
            </a:r>
          </a:p>
          <a:p>
            <a:pPr algn="ctr">
              <a:spcAft>
                <a:spcPts val="1800"/>
              </a:spcAft>
            </a:pPr>
            <a:r>
              <a:rPr lang="sv-SE" dirty="0"/>
              <a:t>Undvika klagomål/överklaganden sent i processen</a:t>
            </a:r>
          </a:p>
        </p:txBody>
      </p:sp>
      <p:sp>
        <p:nvSpPr>
          <p:cNvPr id="8" name="Rektangel: övre hörn rundade 7">
            <a:extLst>
              <a:ext uri="{FF2B5EF4-FFF2-40B4-BE49-F238E27FC236}">
                <a16:creationId xmlns:a16="http://schemas.microsoft.com/office/drawing/2014/main" id="{0C04CF27-E5DF-4DE0-BFD0-50EA2A7FBF24}"/>
              </a:ext>
            </a:extLst>
          </p:cNvPr>
          <p:cNvSpPr/>
          <p:nvPr/>
        </p:nvSpPr>
        <p:spPr>
          <a:xfrm>
            <a:off x="1506583" y="2170801"/>
            <a:ext cx="3840480" cy="14868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000" b="1" dirty="0"/>
          </a:p>
          <a:p>
            <a:pPr algn="ctr"/>
            <a:endParaRPr lang="sv-SE" sz="2000" b="1" dirty="0"/>
          </a:p>
          <a:p>
            <a:pPr algn="ctr"/>
            <a:r>
              <a:rPr lang="sv-SE" sz="2000" b="1" dirty="0"/>
              <a:t>Karttjänst</a:t>
            </a:r>
            <a:endParaRPr lang="sv-SE" b="1" dirty="0"/>
          </a:p>
        </p:txBody>
      </p:sp>
      <p:sp>
        <p:nvSpPr>
          <p:cNvPr id="9" name="Rektangel: övre hörn rundade 8">
            <a:extLst>
              <a:ext uri="{FF2B5EF4-FFF2-40B4-BE49-F238E27FC236}">
                <a16:creationId xmlns:a16="http://schemas.microsoft.com/office/drawing/2014/main" id="{9A544F10-1110-40C6-AF19-433447C00519}"/>
              </a:ext>
            </a:extLst>
          </p:cNvPr>
          <p:cNvSpPr/>
          <p:nvPr/>
        </p:nvSpPr>
        <p:spPr>
          <a:xfrm>
            <a:off x="6792685" y="2170801"/>
            <a:ext cx="3840480" cy="14868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000" b="1" dirty="0"/>
          </a:p>
          <a:p>
            <a:pPr algn="ctr"/>
            <a:endParaRPr lang="sv-SE" sz="2000" b="1" dirty="0"/>
          </a:p>
          <a:p>
            <a:pPr algn="ctr"/>
            <a:r>
              <a:rPr lang="sv-SE" sz="2000" b="1" dirty="0"/>
              <a:t>AR-visualisering</a:t>
            </a:r>
            <a:endParaRPr lang="sv-SE" b="1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30610C1-D9AC-4159-BF66-C2BD67B05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70" y="2225136"/>
            <a:ext cx="809705" cy="809705"/>
          </a:xfrm>
          <a:prstGeom prst="rect">
            <a:avLst/>
          </a:prstGeom>
        </p:spPr>
      </p:pic>
      <p:grpSp>
        <p:nvGrpSpPr>
          <p:cNvPr id="16" name="Grupp 15">
            <a:extLst>
              <a:ext uri="{FF2B5EF4-FFF2-40B4-BE49-F238E27FC236}">
                <a16:creationId xmlns:a16="http://schemas.microsoft.com/office/drawing/2014/main" id="{E2A76A21-646F-4E43-947F-154E32D455C5}"/>
              </a:ext>
            </a:extLst>
          </p:cNvPr>
          <p:cNvGrpSpPr/>
          <p:nvPr/>
        </p:nvGrpSpPr>
        <p:grpSpPr>
          <a:xfrm>
            <a:off x="8219334" y="2189426"/>
            <a:ext cx="987182" cy="987182"/>
            <a:chOff x="8316343" y="2190472"/>
            <a:chExt cx="987182" cy="987182"/>
          </a:xfrm>
        </p:grpSpPr>
        <p:pic>
          <p:nvPicPr>
            <p:cNvPr id="13" name="Bildobjekt 12">
              <a:extLst>
                <a:ext uri="{FF2B5EF4-FFF2-40B4-BE49-F238E27FC236}">
                  <a16:creationId xmlns:a16="http://schemas.microsoft.com/office/drawing/2014/main" id="{6C669A9B-EAAB-453B-8953-B89522D34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60503" y="2512798"/>
              <a:ext cx="300072" cy="300072"/>
            </a:xfrm>
            <a:prstGeom prst="rect">
              <a:avLst/>
            </a:prstGeom>
          </p:spPr>
        </p:pic>
        <p:pic>
          <p:nvPicPr>
            <p:cNvPr id="15" name="Bildobjekt 14">
              <a:extLst>
                <a:ext uri="{FF2B5EF4-FFF2-40B4-BE49-F238E27FC236}">
                  <a16:creationId xmlns:a16="http://schemas.microsoft.com/office/drawing/2014/main" id="{8BA1E62C-E420-41A6-82EF-254A29F7F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6343" y="2190472"/>
              <a:ext cx="987182" cy="987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117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Case 2 – AR: Bakgrund &amp; problem  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>
          <a:xfrm>
            <a:off x="694800" y="2529000"/>
            <a:ext cx="7141261" cy="3060000"/>
          </a:xfrm>
        </p:spPr>
        <p:txBody>
          <a:bodyPr/>
          <a:lstStyle/>
          <a:p>
            <a:r>
              <a:rPr lang="sv-SE" dirty="0"/>
              <a:t>Hur kan kommunikationen med sakägare vid planarbetare förbättras?</a:t>
            </a:r>
          </a:p>
          <a:p>
            <a:r>
              <a:rPr lang="sv-SE" dirty="0"/>
              <a:t>Idag visas modeller </a:t>
            </a:r>
            <a:r>
              <a:rPr lang="sv-SE" dirty="0" err="1"/>
              <a:t>m.h.a</a:t>
            </a:r>
            <a:r>
              <a:rPr lang="sv-SE" dirty="0"/>
              <a:t>. ritningar på pappersformat eller 3D-objekt på dator</a:t>
            </a:r>
          </a:p>
          <a:p>
            <a:r>
              <a:rPr lang="sv-SE" dirty="0"/>
              <a:t>Ett nytt visualiseringsverktyg baserat på AR!</a:t>
            </a:r>
          </a:p>
          <a:p>
            <a:r>
              <a:rPr lang="sv-SE" dirty="0"/>
              <a:t>Öppnar upp för nya möjligheter</a:t>
            </a:r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36</a:t>
            </a:fld>
            <a:endParaRPr lang="sv-S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CE7351-754C-47AD-BEA2-53A5F5E5E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783" y="2237821"/>
            <a:ext cx="2695936" cy="40439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669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Case 2 – </a:t>
            </a:r>
            <a:r>
              <a:rPr lang="sv-SE" dirty="0" err="1"/>
              <a:t>Augmented</a:t>
            </a:r>
            <a:r>
              <a:rPr lang="sv-SE" dirty="0"/>
              <a:t> </a:t>
            </a:r>
            <a:r>
              <a:rPr lang="sv-SE" dirty="0" err="1"/>
              <a:t>Reality</a:t>
            </a:r>
            <a:r>
              <a:rPr lang="sv-SE" dirty="0"/>
              <a:t> (AR)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dirty="0"/>
              <a:t>Teknik som möjliggör att digital information kan visualiseras på en fysisk miljö med hjälp av datorgenerade sinnesintryck; ljud, video, grafik eller GPS-data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dirty="0"/>
              <a:t>AR förstärker verkligheten, tillskillnad från VR som ersätter världen med en simulerad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dirty="0"/>
              <a:t>Upplevs genom olika enheter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37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87445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84800" y="1190138"/>
            <a:ext cx="4690025" cy="900000"/>
          </a:xfrm>
        </p:spPr>
        <p:txBody>
          <a:bodyPr/>
          <a:lstStyle/>
          <a:p>
            <a:r>
              <a:rPr lang="sv-SE" dirty="0"/>
              <a:t>Case 2 - Pipeline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38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4CBD0A87-5A99-4E67-87E1-5975C7319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763" y="1640138"/>
            <a:ext cx="8760073" cy="357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81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Case 2 - Demo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39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7488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84800" y="933351"/>
            <a:ext cx="10800000" cy="900000"/>
          </a:xfrm>
        </p:spPr>
        <p:txBody>
          <a:bodyPr/>
          <a:lstStyle/>
          <a:p>
            <a:r>
              <a:rPr lang="sv-SE" dirty="0"/>
              <a:t>Uppgift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6" name="Rektangel: rundade hörn 5">
            <a:extLst>
              <a:ext uri="{FF2B5EF4-FFF2-40B4-BE49-F238E27FC236}">
                <a16:creationId xmlns:a16="http://schemas.microsoft.com/office/drawing/2014/main" id="{05CF724A-A433-44BE-8387-857F5278E2FF}"/>
              </a:ext>
            </a:extLst>
          </p:cNvPr>
          <p:cNvSpPr/>
          <p:nvPr/>
        </p:nvSpPr>
        <p:spPr>
          <a:xfrm>
            <a:off x="1506583" y="2629990"/>
            <a:ext cx="3840480" cy="402641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endParaRPr lang="sv-SE" dirty="0"/>
          </a:p>
          <a:p>
            <a:pPr algn="ctr">
              <a:spcAft>
                <a:spcPts val="1800"/>
              </a:spcAft>
            </a:pPr>
            <a:endParaRPr lang="sv-SE" dirty="0"/>
          </a:p>
          <a:p>
            <a:pPr algn="ctr">
              <a:spcAft>
                <a:spcPts val="1200"/>
              </a:spcAft>
            </a:pPr>
            <a:r>
              <a:rPr lang="sv-SE" dirty="0"/>
              <a:t>Visualisera pågående och kommande arbeten</a:t>
            </a:r>
          </a:p>
          <a:p>
            <a:pPr algn="ctr">
              <a:spcAft>
                <a:spcPts val="1200"/>
              </a:spcAft>
            </a:pPr>
            <a:r>
              <a:rPr lang="sv-SE" dirty="0"/>
              <a:t>Underlätta planering och koordinering</a:t>
            </a:r>
          </a:p>
          <a:p>
            <a:pPr algn="ctr">
              <a:spcAft>
                <a:spcPts val="1200"/>
              </a:spcAft>
            </a:pPr>
            <a:r>
              <a:rPr lang="sv-SE" dirty="0"/>
              <a:t>Undvika dubbelarbete</a:t>
            </a:r>
          </a:p>
          <a:p>
            <a:pPr algn="ctr"/>
            <a:endParaRPr lang="sv-SE" dirty="0"/>
          </a:p>
        </p:txBody>
      </p:sp>
      <p:sp>
        <p:nvSpPr>
          <p:cNvPr id="7" name="Rektangel: rundade hörn 6">
            <a:extLst>
              <a:ext uri="{FF2B5EF4-FFF2-40B4-BE49-F238E27FC236}">
                <a16:creationId xmlns:a16="http://schemas.microsoft.com/office/drawing/2014/main" id="{B33A2430-F66B-46D9-8F42-5A87EDB9CBD8}"/>
              </a:ext>
            </a:extLst>
          </p:cNvPr>
          <p:cNvSpPr/>
          <p:nvPr/>
        </p:nvSpPr>
        <p:spPr>
          <a:xfrm>
            <a:off x="6792687" y="2629989"/>
            <a:ext cx="3840480" cy="402641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  <a:p>
            <a:pPr algn="ctr"/>
            <a:endParaRPr lang="sv-SE" dirty="0"/>
          </a:p>
          <a:p>
            <a:pPr algn="ctr"/>
            <a:endParaRPr lang="sv-SE" dirty="0"/>
          </a:p>
          <a:p>
            <a:pPr algn="ctr"/>
            <a:endParaRPr lang="sv-SE" dirty="0"/>
          </a:p>
          <a:p>
            <a:pPr algn="ctr">
              <a:spcAft>
                <a:spcPts val="1800"/>
              </a:spcAft>
            </a:pPr>
            <a:r>
              <a:rPr lang="sv-SE" dirty="0"/>
              <a:t>Visualisera en anläggning i mobiltelefonen innan den är färdigbyggd</a:t>
            </a:r>
          </a:p>
          <a:p>
            <a:pPr algn="ctr">
              <a:spcAft>
                <a:spcPts val="1800"/>
              </a:spcAft>
            </a:pPr>
            <a:r>
              <a:rPr lang="sv-SE" dirty="0"/>
              <a:t>Underlätta förståelsen hos berörda intressenter</a:t>
            </a:r>
          </a:p>
          <a:p>
            <a:pPr algn="ctr">
              <a:spcAft>
                <a:spcPts val="1800"/>
              </a:spcAft>
            </a:pPr>
            <a:r>
              <a:rPr lang="sv-SE" dirty="0"/>
              <a:t>Undvika klagomål/överklaganden sent i processen</a:t>
            </a:r>
          </a:p>
        </p:txBody>
      </p:sp>
      <p:sp>
        <p:nvSpPr>
          <p:cNvPr id="8" name="Rektangel: övre hörn rundade 7">
            <a:extLst>
              <a:ext uri="{FF2B5EF4-FFF2-40B4-BE49-F238E27FC236}">
                <a16:creationId xmlns:a16="http://schemas.microsoft.com/office/drawing/2014/main" id="{0C04CF27-E5DF-4DE0-BFD0-50EA2A7FBF24}"/>
              </a:ext>
            </a:extLst>
          </p:cNvPr>
          <p:cNvSpPr/>
          <p:nvPr/>
        </p:nvSpPr>
        <p:spPr>
          <a:xfrm>
            <a:off x="1506583" y="2170801"/>
            <a:ext cx="3840480" cy="14868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000" b="1" dirty="0"/>
          </a:p>
          <a:p>
            <a:pPr algn="ctr"/>
            <a:endParaRPr lang="sv-SE" sz="2000" b="1" dirty="0"/>
          </a:p>
          <a:p>
            <a:pPr algn="ctr"/>
            <a:r>
              <a:rPr lang="sv-SE" sz="2000" b="1" dirty="0"/>
              <a:t>Karttjänst</a:t>
            </a:r>
            <a:endParaRPr lang="sv-SE" b="1" dirty="0"/>
          </a:p>
        </p:txBody>
      </p:sp>
      <p:sp>
        <p:nvSpPr>
          <p:cNvPr id="9" name="Rektangel: övre hörn rundade 8">
            <a:extLst>
              <a:ext uri="{FF2B5EF4-FFF2-40B4-BE49-F238E27FC236}">
                <a16:creationId xmlns:a16="http://schemas.microsoft.com/office/drawing/2014/main" id="{9A544F10-1110-40C6-AF19-433447C00519}"/>
              </a:ext>
            </a:extLst>
          </p:cNvPr>
          <p:cNvSpPr/>
          <p:nvPr/>
        </p:nvSpPr>
        <p:spPr>
          <a:xfrm>
            <a:off x="6792685" y="2170801"/>
            <a:ext cx="3840480" cy="1486800"/>
          </a:xfrm>
          <a:prstGeom prst="round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000" b="1" dirty="0"/>
          </a:p>
          <a:p>
            <a:pPr algn="ctr"/>
            <a:endParaRPr lang="sv-SE" sz="2000" b="1" dirty="0"/>
          </a:p>
          <a:p>
            <a:pPr algn="ctr"/>
            <a:r>
              <a:rPr lang="sv-SE" sz="2000" b="1" dirty="0"/>
              <a:t>AR-visualisering</a:t>
            </a:r>
            <a:endParaRPr lang="sv-SE" b="1" dirty="0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630610C1-D9AC-4159-BF66-C2BD67B05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970" y="2225136"/>
            <a:ext cx="809705" cy="809705"/>
          </a:xfrm>
          <a:prstGeom prst="rect">
            <a:avLst/>
          </a:prstGeom>
        </p:spPr>
      </p:pic>
      <p:grpSp>
        <p:nvGrpSpPr>
          <p:cNvPr id="16" name="Grupp 15">
            <a:extLst>
              <a:ext uri="{FF2B5EF4-FFF2-40B4-BE49-F238E27FC236}">
                <a16:creationId xmlns:a16="http://schemas.microsoft.com/office/drawing/2014/main" id="{E2A76A21-646F-4E43-947F-154E32D455C5}"/>
              </a:ext>
            </a:extLst>
          </p:cNvPr>
          <p:cNvGrpSpPr/>
          <p:nvPr/>
        </p:nvGrpSpPr>
        <p:grpSpPr>
          <a:xfrm>
            <a:off x="8219334" y="2189426"/>
            <a:ext cx="987182" cy="987182"/>
            <a:chOff x="8316343" y="2190472"/>
            <a:chExt cx="987182" cy="987182"/>
          </a:xfrm>
        </p:grpSpPr>
        <p:pic>
          <p:nvPicPr>
            <p:cNvPr id="13" name="Bildobjekt 12">
              <a:extLst>
                <a:ext uri="{FF2B5EF4-FFF2-40B4-BE49-F238E27FC236}">
                  <a16:creationId xmlns:a16="http://schemas.microsoft.com/office/drawing/2014/main" id="{6C669A9B-EAAB-453B-8953-B89522D34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60503" y="2512798"/>
              <a:ext cx="300072" cy="300072"/>
            </a:xfrm>
            <a:prstGeom prst="rect">
              <a:avLst/>
            </a:prstGeom>
          </p:spPr>
        </p:pic>
        <p:pic>
          <p:nvPicPr>
            <p:cNvPr id="15" name="Bildobjekt 14">
              <a:extLst>
                <a:ext uri="{FF2B5EF4-FFF2-40B4-BE49-F238E27FC236}">
                  <a16:creationId xmlns:a16="http://schemas.microsoft.com/office/drawing/2014/main" id="{8BA1E62C-E420-41A6-82EF-254A29F7F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6343" y="2190472"/>
              <a:ext cx="987182" cy="987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35054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Letade upp GPS-koordinater</a:t>
            </a:r>
            <a:br>
              <a:rPr lang="sv-SE" dirty="0"/>
            </a:br>
            <a:r>
              <a:rPr lang="sv-SE" dirty="0"/>
              <a:t>för en rondell i närheten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40</a:t>
            </a:fld>
            <a:endParaRPr lang="sv-SE" dirty="0"/>
          </a:p>
        </p:txBody>
      </p:sp>
      <p:sp>
        <p:nvSpPr>
          <p:cNvPr id="9" name="Rubrik 8">
            <a:extLst>
              <a:ext uri="{FF2B5EF4-FFF2-40B4-BE49-F238E27FC236}">
                <a16:creationId xmlns:a16="http://schemas.microsoft.com/office/drawing/2014/main" id="{30C8E52E-B201-4FAF-81F1-7DB322A1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B3759253-8262-4DB9-A5E8-1E03EEE0F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64"/>
          <a:stretch/>
        </p:blipFill>
        <p:spPr>
          <a:xfrm>
            <a:off x="4090099" y="566724"/>
            <a:ext cx="4009402" cy="62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57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Skapar ett objekt och lägger in GPS-</a:t>
            </a:r>
            <a:br>
              <a:rPr lang="sv-SE" dirty="0"/>
            </a:br>
            <a:r>
              <a:rPr lang="sv-SE" dirty="0"/>
              <a:t>koordinaterna som en </a:t>
            </a:r>
            <a:r>
              <a:rPr lang="sv-SE" dirty="0" err="1"/>
              <a:t>custom</a:t>
            </a:r>
            <a:r>
              <a:rPr lang="sv-SE" dirty="0"/>
              <a:t> </a:t>
            </a:r>
            <a:br>
              <a:rPr lang="sv-SE" dirty="0"/>
            </a:br>
            <a:r>
              <a:rPr lang="sv-SE" dirty="0" err="1"/>
              <a:t>property</a:t>
            </a:r>
            <a:r>
              <a:rPr lang="sv-SE" dirty="0"/>
              <a:t> i objektet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41</a:t>
            </a:fld>
            <a:endParaRPr lang="sv-SE" dirty="0"/>
          </a:p>
        </p:txBody>
      </p:sp>
      <p:sp>
        <p:nvSpPr>
          <p:cNvPr id="9" name="Rubrik 8">
            <a:extLst>
              <a:ext uri="{FF2B5EF4-FFF2-40B4-BE49-F238E27FC236}">
                <a16:creationId xmlns:a16="http://schemas.microsoft.com/office/drawing/2014/main" id="{30C8E52E-B201-4FAF-81F1-7DB322A1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E562A431-37C4-4460-9180-510E04582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01" t="6824" b="23854"/>
          <a:stretch/>
        </p:blipFill>
        <p:spPr>
          <a:xfrm>
            <a:off x="6095999" y="2458387"/>
            <a:ext cx="5685891" cy="326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36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Laddar upp objektet i moln/på server</a:t>
            </a:r>
            <a:br>
              <a:rPr lang="sv-SE" dirty="0"/>
            </a:br>
            <a:br>
              <a:rPr lang="sv-SE" dirty="0"/>
            </a:br>
            <a:r>
              <a:rPr lang="sv-SE" dirty="0"/>
              <a:t>Startar mobiltelefonen, hämtar telefonens plats</a:t>
            </a:r>
            <a:br>
              <a:rPr lang="sv-SE" dirty="0"/>
            </a:br>
            <a:r>
              <a:rPr lang="sv-SE" dirty="0"/>
              <a:t>med GPS</a:t>
            </a:r>
          </a:p>
          <a:p>
            <a:pPr marL="0" indent="0">
              <a:buNone/>
            </a:pPr>
            <a:r>
              <a:rPr lang="sv-SE" dirty="0"/>
              <a:t>Hämtar ner objekt i närheten av telefonens</a:t>
            </a:r>
            <a:br>
              <a:rPr lang="sv-SE" dirty="0"/>
            </a:br>
            <a:r>
              <a:rPr lang="sv-SE" dirty="0"/>
              <a:t>position</a:t>
            </a:r>
            <a:br>
              <a:rPr lang="sv-SE" dirty="0"/>
            </a:br>
            <a:endParaRPr lang="sv-SE" dirty="0"/>
          </a:p>
          <a:p>
            <a:pPr marL="0" indent="0">
              <a:buNone/>
            </a:pPr>
            <a:r>
              <a:rPr lang="sv-SE" dirty="0"/>
              <a:t>Placerar ut objekt relativt telefonen position</a:t>
            </a:r>
            <a:br>
              <a:rPr lang="sv-SE" dirty="0"/>
            </a:br>
            <a:r>
              <a:rPr lang="sv-SE" dirty="0"/>
              <a:t>och riktning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42</a:t>
            </a:fld>
            <a:endParaRPr lang="sv-SE" dirty="0"/>
          </a:p>
        </p:txBody>
      </p:sp>
      <p:sp>
        <p:nvSpPr>
          <p:cNvPr id="9" name="Rubrik 8">
            <a:extLst>
              <a:ext uri="{FF2B5EF4-FFF2-40B4-BE49-F238E27FC236}">
                <a16:creationId xmlns:a16="http://schemas.microsoft.com/office/drawing/2014/main" id="{30C8E52E-B201-4FAF-81F1-7DB322A1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814BE1D5-45BD-4EA8-8F4A-292E434E00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39" r="23700" b="9712"/>
          <a:stretch/>
        </p:blipFill>
        <p:spPr>
          <a:xfrm>
            <a:off x="6096000" y="2229196"/>
            <a:ext cx="5823114" cy="341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00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43</a:t>
            </a:fld>
            <a:endParaRPr lang="sv-SE" dirty="0"/>
          </a:p>
        </p:txBody>
      </p:sp>
      <p:sp>
        <p:nvSpPr>
          <p:cNvPr id="9" name="Rubrik 8">
            <a:extLst>
              <a:ext uri="{FF2B5EF4-FFF2-40B4-BE49-F238E27FC236}">
                <a16:creationId xmlns:a16="http://schemas.microsoft.com/office/drawing/2014/main" id="{30C8E52E-B201-4FAF-81F1-7DB322A1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7136F3B7-EC0B-4C04-BDEE-559637127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10" y="0"/>
            <a:ext cx="3165231" cy="6858000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838467E1-37C8-4048-AF36-CF6DF3E3B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384" y="0"/>
            <a:ext cx="3165231" cy="6858000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EA3FB989-5003-4815-B556-144D2D126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478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040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44</a:t>
            </a:fld>
            <a:endParaRPr lang="sv-SE" dirty="0"/>
          </a:p>
        </p:txBody>
      </p:sp>
      <p:sp>
        <p:nvSpPr>
          <p:cNvPr id="9" name="Rubrik 8">
            <a:extLst>
              <a:ext uri="{FF2B5EF4-FFF2-40B4-BE49-F238E27FC236}">
                <a16:creationId xmlns:a16="http://schemas.microsoft.com/office/drawing/2014/main" id="{30C8E52E-B201-4FAF-81F1-7DB322A1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2B0561F8-D8A2-496D-ADEF-34A29EB9E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184" y="0"/>
            <a:ext cx="3165231" cy="6858000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C6F01361-82E5-4D75-A70F-CD723FDAC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662" y="0"/>
            <a:ext cx="3165231" cy="6858000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1DF4CB51-E80E-4BBF-8508-4F121CF44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375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18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45</a:t>
            </a:fld>
            <a:endParaRPr lang="sv-SE" dirty="0"/>
          </a:p>
        </p:txBody>
      </p:sp>
      <p:sp>
        <p:nvSpPr>
          <p:cNvPr id="9" name="Rubrik 8">
            <a:extLst>
              <a:ext uri="{FF2B5EF4-FFF2-40B4-BE49-F238E27FC236}">
                <a16:creationId xmlns:a16="http://schemas.microsoft.com/office/drawing/2014/main" id="{30C8E52E-B201-4FAF-81F1-7DB322A1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0B112D19-B1D0-4595-96F2-C95FC8EFA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75" y="0"/>
            <a:ext cx="3165231" cy="6858000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D48809E8-DB56-4D0C-A764-911C11EF3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2184" y="0"/>
            <a:ext cx="3165231" cy="6858000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7306A7E9-0D88-4F76-A514-C77E0A734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819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249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Case 2 </a:t>
            </a:r>
            <a:r>
              <a:rPr lang="sv-SE"/>
              <a:t>– Vidareutveckling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>
          <a:xfrm>
            <a:off x="694800" y="2529000"/>
            <a:ext cx="8607600" cy="3536134"/>
          </a:xfrm>
        </p:spPr>
        <p:txBody>
          <a:bodyPr/>
          <a:lstStyle/>
          <a:p>
            <a:pPr marL="0" indent="0">
              <a:buNone/>
            </a:pPr>
            <a:r>
              <a:rPr lang="sv-SE" dirty="0"/>
              <a:t>Positionering</a:t>
            </a:r>
          </a:p>
          <a:p>
            <a:r>
              <a:rPr lang="sv-SE" dirty="0"/>
              <a:t>GPS har en upplösning på ca 10 m</a:t>
            </a:r>
          </a:p>
          <a:p>
            <a:pPr lvl="1"/>
            <a:r>
              <a:rPr lang="sv-SE" dirty="0"/>
              <a:t>Mer avancerade algoritmer behövs för en förbättrad </a:t>
            </a:r>
            <a:br>
              <a:rPr lang="sv-SE" dirty="0"/>
            </a:br>
            <a:r>
              <a:rPr lang="sv-SE" dirty="0"/>
              <a:t>användarupplevelse</a:t>
            </a:r>
          </a:p>
          <a:p>
            <a:r>
              <a:rPr lang="sv-SE" dirty="0"/>
              <a:t>Använd GPS för att ladda ner alla tillgängliggöra alla objekt </a:t>
            </a:r>
            <a:br>
              <a:rPr lang="sv-SE" dirty="0"/>
            </a:br>
            <a:r>
              <a:rPr lang="sv-SE" dirty="0"/>
              <a:t>inom en viss radie</a:t>
            </a:r>
          </a:p>
          <a:p>
            <a:pPr lvl="1"/>
            <a:r>
              <a:rPr lang="sv-SE" dirty="0"/>
              <a:t>Använd Computer Vision för att förankra objekten lokalt</a:t>
            </a:r>
          </a:p>
          <a:p>
            <a:pPr lvl="1"/>
            <a:r>
              <a:rPr lang="sv-SE" dirty="0"/>
              <a:t>Microsoft </a:t>
            </a:r>
            <a:r>
              <a:rPr lang="sv-SE" dirty="0" err="1"/>
              <a:t>Azure</a:t>
            </a:r>
            <a:r>
              <a:rPr lang="sv-SE" dirty="0"/>
              <a:t> Spatial </a:t>
            </a:r>
            <a:r>
              <a:rPr lang="sv-SE" dirty="0" err="1"/>
              <a:t>Anchor</a:t>
            </a:r>
            <a:r>
              <a:rPr lang="sv-SE" dirty="0"/>
              <a:t>/Googles AR </a:t>
            </a:r>
            <a:r>
              <a:rPr lang="sv-SE" dirty="0" err="1"/>
              <a:t>Core</a:t>
            </a:r>
            <a:r>
              <a:rPr lang="sv-SE" dirty="0"/>
              <a:t> </a:t>
            </a:r>
            <a:r>
              <a:rPr lang="sv-SE" dirty="0" err="1"/>
              <a:t>GeoAnchor</a:t>
            </a:r>
            <a:r>
              <a:rPr lang="sv-SE" dirty="0"/>
              <a:t>.</a:t>
            </a:r>
            <a:br>
              <a:rPr lang="sv-SE" dirty="0"/>
            </a:br>
            <a:r>
              <a:rPr lang="sv-SE" dirty="0"/>
              <a:t>Alt. skriv egna algoritmer för feature </a:t>
            </a:r>
            <a:r>
              <a:rPr lang="sv-SE" dirty="0" err="1"/>
              <a:t>detection</a:t>
            </a:r>
            <a:endParaRPr lang="sv-SE" dirty="0"/>
          </a:p>
          <a:p>
            <a:pPr lvl="1"/>
            <a:r>
              <a:rPr lang="sv-SE" dirty="0"/>
              <a:t>Bättre positioneringssystem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46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B0129084-0329-4592-BE38-DBD235CE5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384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291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Case 2 – Vidare Vidareutveckling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>
          <a:xfrm>
            <a:off x="694800" y="2529000"/>
            <a:ext cx="8607600" cy="3536134"/>
          </a:xfrm>
        </p:spPr>
        <p:txBody>
          <a:bodyPr/>
          <a:lstStyle/>
          <a:p>
            <a:pPr marL="0" indent="0">
              <a:buNone/>
            </a:pPr>
            <a:r>
              <a:rPr lang="sv-SE" dirty="0"/>
              <a:t>System/UX</a:t>
            </a:r>
          </a:p>
          <a:p>
            <a:r>
              <a:rPr lang="sv-SE" dirty="0"/>
              <a:t>Ljud</a:t>
            </a:r>
          </a:p>
          <a:p>
            <a:pPr lvl="1"/>
            <a:r>
              <a:rPr lang="sv-SE" dirty="0"/>
              <a:t>Text till tal</a:t>
            </a:r>
          </a:p>
          <a:p>
            <a:pPr lvl="1"/>
            <a:r>
              <a:rPr lang="sv-SE" dirty="0"/>
              <a:t>Miljö (AR-tåg som kör förbi)</a:t>
            </a:r>
          </a:p>
          <a:p>
            <a:r>
              <a:rPr lang="sv-SE" dirty="0"/>
              <a:t>Animationer</a:t>
            </a:r>
          </a:p>
          <a:p>
            <a:r>
              <a:rPr lang="sv-SE" dirty="0"/>
              <a:t>Fler enheter och OS </a:t>
            </a:r>
          </a:p>
          <a:p>
            <a:pPr lvl="1"/>
            <a:r>
              <a:rPr lang="sv-SE" dirty="0" err="1"/>
              <a:t>Holoens</a:t>
            </a:r>
            <a:r>
              <a:rPr lang="sv-SE" dirty="0"/>
              <a:t>, VR, </a:t>
            </a:r>
            <a:r>
              <a:rPr lang="sv-SE" dirty="0" err="1"/>
              <a:t>iOS</a:t>
            </a:r>
            <a:endParaRPr lang="sv-SE" dirty="0"/>
          </a:p>
          <a:p>
            <a:r>
              <a:rPr lang="sv-SE" dirty="0"/>
              <a:t>Röstningssystem</a:t>
            </a:r>
          </a:p>
          <a:p>
            <a:pPr lvl="1"/>
            <a:r>
              <a:rPr lang="sv-SE" dirty="0"/>
              <a:t>Låta intressenterna rösta på olika alternativ</a:t>
            </a:r>
          </a:p>
          <a:p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47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09162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Case 2 - Lärdomar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>
          <a:xfrm>
            <a:off x="694800" y="2528999"/>
            <a:ext cx="8607600" cy="3894949"/>
          </a:xfrm>
        </p:spPr>
        <p:txBody>
          <a:bodyPr/>
          <a:lstStyle/>
          <a:p>
            <a:r>
              <a:rPr lang="sv-SE" dirty="0"/>
              <a:t>Fungerar att utveckla </a:t>
            </a:r>
            <a:r>
              <a:rPr lang="sv-SE" dirty="0" err="1"/>
              <a:t>ARappar</a:t>
            </a:r>
            <a:r>
              <a:rPr lang="sv-SE" dirty="0"/>
              <a:t> i </a:t>
            </a:r>
            <a:r>
              <a:rPr lang="sv-SE" dirty="0" err="1"/>
              <a:t>Unreal</a:t>
            </a:r>
            <a:r>
              <a:rPr lang="sv-SE" dirty="0"/>
              <a:t> men </a:t>
            </a:r>
            <a:r>
              <a:rPr lang="sv-SE" dirty="0" err="1"/>
              <a:t>Unity</a:t>
            </a:r>
            <a:r>
              <a:rPr lang="sv-SE" dirty="0"/>
              <a:t> är kanske ett bättre verktyg i detta fallet</a:t>
            </a:r>
          </a:p>
          <a:p>
            <a:pPr lvl="1"/>
            <a:r>
              <a:rPr lang="sv-SE" dirty="0"/>
              <a:t>Mer stöd och information för AR-applikationer</a:t>
            </a:r>
          </a:p>
          <a:p>
            <a:r>
              <a:rPr lang="sv-SE" dirty="0" err="1"/>
              <a:t>Speckle</a:t>
            </a:r>
            <a:r>
              <a:rPr lang="sv-SE" dirty="0"/>
              <a:t> fungerar bra för datadelning</a:t>
            </a:r>
          </a:p>
          <a:p>
            <a:r>
              <a:rPr lang="sv-SE" dirty="0"/>
              <a:t>3D-modellerna som Trafikverket gör bör produceras med åtanke att de ska visas i en AR-miljö</a:t>
            </a:r>
          </a:p>
          <a:p>
            <a:pPr lvl="1"/>
            <a:r>
              <a:rPr lang="sv-SE" dirty="0"/>
              <a:t>Designval kan påverka resultatet drastiskt i ett annat medium</a:t>
            </a:r>
          </a:p>
          <a:p>
            <a:r>
              <a:rPr lang="sv-SE" dirty="0"/>
              <a:t>Användarens </a:t>
            </a:r>
            <a:r>
              <a:rPr lang="sv-SE" dirty="0" err="1"/>
              <a:t>telefontyp</a:t>
            </a:r>
            <a:r>
              <a:rPr lang="sv-SE" dirty="0"/>
              <a:t> spelar roll för slutresultatet</a:t>
            </a:r>
          </a:p>
          <a:p>
            <a:pPr lvl="1"/>
            <a:r>
              <a:rPr lang="sv-SE" dirty="0"/>
              <a:t>Många moderna telefoner idag har de sensorer som behövs men långt ifrån alla, speciell om man bortgår från flaggskeppsmodellerna</a:t>
            </a:r>
          </a:p>
          <a:p>
            <a:pPr lvl="1"/>
            <a:r>
              <a:rPr lang="sv-SE" dirty="0" err="1"/>
              <a:t>Lokaliseringsnogrannhet</a:t>
            </a:r>
            <a:r>
              <a:rPr lang="sv-SE" dirty="0"/>
              <a:t> kan skilja mellan sensormodeller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48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2750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Case 2 – AR: Bakgrund &amp; problem  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>
          <a:xfrm>
            <a:off x="694800" y="2529000"/>
            <a:ext cx="7141261" cy="3060000"/>
          </a:xfrm>
        </p:spPr>
        <p:txBody>
          <a:bodyPr/>
          <a:lstStyle/>
          <a:p>
            <a:r>
              <a:rPr lang="sv-SE" dirty="0"/>
              <a:t>Hur kan kommunikationen med sakägare vid planarbetare förbättras?</a:t>
            </a:r>
          </a:p>
          <a:p>
            <a:r>
              <a:rPr lang="sv-SE" dirty="0"/>
              <a:t>Idag visas modeller </a:t>
            </a:r>
            <a:r>
              <a:rPr lang="sv-SE" dirty="0" err="1"/>
              <a:t>m.h.a</a:t>
            </a:r>
            <a:r>
              <a:rPr lang="sv-SE" dirty="0"/>
              <a:t>. ritningar på pappersformat eller 3D-objekt på dator</a:t>
            </a:r>
          </a:p>
          <a:p>
            <a:r>
              <a:rPr lang="sv-SE" dirty="0"/>
              <a:t>Ett nytt visualiseringsverktyg baserat på AR!</a:t>
            </a:r>
          </a:p>
          <a:p>
            <a:r>
              <a:rPr lang="sv-SE" dirty="0"/>
              <a:t>Öppnar upp för nya möjligheter</a:t>
            </a:r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5</a:t>
            </a:fld>
            <a:endParaRPr lang="sv-S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CE7351-754C-47AD-BEA2-53A5F5E5E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783" y="2237821"/>
            <a:ext cx="2695936" cy="40439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96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Case 2 – </a:t>
            </a:r>
            <a:r>
              <a:rPr lang="sv-SE" dirty="0" err="1"/>
              <a:t>Augmented</a:t>
            </a:r>
            <a:r>
              <a:rPr lang="sv-SE" dirty="0"/>
              <a:t> </a:t>
            </a:r>
            <a:r>
              <a:rPr lang="sv-SE" dirty="0" err="1"/>
              <a:t>Reality</a:t>
            </a:r>
            <a:r>
              <a:rPr lang="sv-SE" dirty="0"/>
              <a:t> (AR)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dirty="0"/>
              <a:t>Teknik som möjliggör att digital information kan visualiseras på en fysisk miljö med hjälp av datorgenerade sinnesintryck; ljud, video, grafik eller GPS-data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dirty="0"/>
              <a:t>AR förstärker verkligheten, tillskillnad från VR som ersätter världen med en simulerad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dirty="0"/>
              <a:t>Upplevs genom olika enheter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86303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84800" y="1190138"/>
            <a:ext cx="4690025" cy="900000"/>
          </a:xfrm>
        </p:spPr>
        <p:txBody>
          <a:bodyPr/>
          <a:lstStyle/>
          <a:p>
            <a:r>
              <a:rPr lang="sv-SE" dirty="0"/>
              <a:t>Case 2 - Pipeline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7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4CBD0A87-5A99-4E67-87E1-5975C7319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763" y="1640138"/>
            <a:ext cx="8760073" cy="357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22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Case 2 - Demo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950024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Letade upp GPS-koordinater</a:t>
            </a:r>
            <a:br>
              <a:rPr lang="sv-SE" dirty="0"/>
            </a:br>
            <a:r>
              <a:rPr lang="sv-SE" dirty="0"/>
              <a:t>för en rondell i närheten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sv-SE" dirty="0"/>
              <a:t>2023-08-29</a:t>
            </a: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9" name="Rubrik 8">
            <a:extLst>
              <a:ext uri="{FF2B5EF4-FFF2-40B4-BE49-F238E27FC236}">
                <a16:creationId xmlns:a16="http://schemas.microsoft.com/office/drawing/2014/main" id="{30C8E52E-B201-4FAF-81F1-7DB322A1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B3759253-8262-4DB9-A5E8-1E03EEE0FE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64"/>
          <a:stretch/>
        </p:blipFill>
        <p:spPr>
          <a:xfrm>
            <a:off x="4090099" y="566724"/>
            <a:ext cx="4009402" cy="62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86686"/>
      </p:ext>
    </p:extLst>
  </p:cSld>
  <p:clrMapOvr>
    <a:masterClrMapping/>
  </p:clrMapOvr>
</p:sld>
</file>

<file path=ppt/theme/theme1.xml><?xml version="1.0" encoding="utf-8"?>
<a:theme xmlns:a="http://schemas.openxmlformats.org/drawingml/2006/main" name="Star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rafikverket.potm" id="{E4C32268-6B05-4A14-A7CC-925A1902777C}" vid="{A93DC1D9-F604-4024-9143-78FB8925322B}"/>
    </a:ext>
  </a:extLst>
</a:theme>
</file>

<file path=ppt/theme/theme2.xml><?xml version="1.0" encoding="utf-8"?>
<a:theme xmlns:a="http://schemas.openxmlformats.org/drawingml/2006/main" name="Rubrik med logga">
  <a:themeElements>
    <a:clrScheme name="TrV_Colour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70000"/>
      </a:accent1>
      <a:accent2>
        <a:srgbClr val="505050"/>
      </a:accent2>
      <a:accent3>
        <a:srgbClr val="870000"/>
      </a:accent3>
      <a:accent4>
        <a:srgbClr val="FF0000"/>
      </a:accent4>
      <a:accent5>
        <a:srgbClr val="A0A0A0"/>
      </a:accent5>
      <a:accent6>
        <a:srgbClr val="5F0000"/>
      </a:accent6>
      <a:hlink>
        <a:srgbClr val="0070C0"/>
      </a:hlink>
      <a:folHlink>
        <a:srgbClr val="870000"/>
      </a:folHlink>
    </a:clrScheme>
    <a:fontScheme name="TrV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rafikverket.potm" id="{E4C32268-6B05-4A14-A7CC-925A1902777C}" vid="{E91349C9-22C3-4D42-B2B2-01E893807170}"/>
    </a:ext>
  </a:extLst>
</a:theme>
</file>

<file path=ppt/theme/theme3.xml><?xml version="1.0" encoding="utf-8"?>
<a:theme xmlns:a="http://schemas.openxmlformats.org/drawingml/2006/main" name="Rubrik med logga, titel, datum och sidnr">
  <a:themeElements>
    <a:clrScheme name="TrV_Colour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70000"/>
      </a:accent1>
      <a:accent2>
        <a:srgbClr val="505050"/>
      </a:accent2>
      <a:accent3>
        <a:srgbClr val="870000"/>
      </a:accent3>
      <a:accent4>
        <a:srgbClr val="FF0000"/>
      </a:accent4>
      <a:accent5>
        <a:srgbClr val="A0A0A0"/>
      </a:accent5>
      <a:accent6>
        <a:srgbClr val="5F0000"/>
      </a:accent6>
      <a:hlink>
        <a:srgbClr val="0070C0"/>
      </a:hlink>
      <a:folHlink>
        <a:srgbClr val="870000"/>
      </a:folHlink>
    </a:clrScheme>
    <a:fontScheme name="TrV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rafikverket.potm" id="{E4C32268-6B05-4A14-A7CC-925A1902777C}" vid="{5B4D5900-CC3B-48ED-AB25-DF4995913194}"/>
    </a:ext>
  </a:extLst>
</a:theme>
</file>

<file path=ppt/theme/theme4.xml><?xml version="1.0" encoding="utf-8"?>
<a:theme xmlns:a="http://schemas.openxmlformats.org/drawingml/2006/main" name="Office-tema">
  <a:themeElements>
    <a:clrScheme name="TrV_Colour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70000"/>
      </a:accent1>
      <a:accent2>
        <a:srgbClr val="505050"/>
      </a:accent2>
      <a:accent3>
        <a:srgbClr val="870000"/>
      </a:accent3>
      <a:accent4>
        <a:srgbClr val="FF0000"/>
      </a:accent4>
      <a:accent5>
        <a:srgbClr val="A0A0A0"/>
      </a:accent5>
      <a:accent6>
        <a:srgbClr val="5F0000"/>
      </a:accent6>
      <a:hlink>
        <a:srgbClr val="0070C0"/>
      </a:hlink>
      <a:folHlink>
        <a:srgbClr val="870000"/>
      </a:folHlink>
    </a:clrScheme>
    <a:fontScheme name="TrV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tema">
  <a:themeElements>
    <a:clrScheme name="TrV_Colour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70000"/>
      </a:accent1>
      <a:accent2>
        <a:srgbClr val="505050"/>
      </a:accent2>
      <a:accent3>
        <a:srgbClr val="870000"/>
      </a:accent3>
      <a:accent4>
        <a:srgbClr val="FF0000"/>
      </a:accent4>
      <a:accent5>
        <a:srgbClr val="A0A0A0"/>
      </a:accent5>
      <a:accent6>
        <a:srgbClr val="5F0000"/>
      </a:accent6>
      <a:hlink>
        <a:srgbClr val="0070C0"/>
      </a:hlink>
      <a:folHlink>
        <a:srgbClr val="870000"/>
      </a:folHlink>
    </a:clrScheme>
    <a:fontScheme name="TrV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ppladdat arbetsrumsdokument" ma:contentTypeID="0x0101002EE44F411E754ABAB6EB27FC7D8442BF00FBDC29B7F7B140FA848AB6ABEF7636D900A26715F740B60A43A71C90E0BF804C27" ma:contentTypeVersion="7" ma:contentTypeDescription="Skapa ett nytt dokument." ma:contentTypeScope="" ma:versionID="6f06a3a8f631992acaf63b2c20d181a7">
  <xsd:schema xmlns:xsd="http://www.w3.org/2001/XMLSchema" xmlns:xs="http://www.w3.org/2001/XMLSchema" xmlns:p="http://schemas.microsoft.com/office/2006/metadata/properties" xmlns:ns1="Trafikverket" xmlns:ns3="f55ba1df-d739-4c61-9f4f-efed3bcdebe4" xmlns:ns4="c79c5fa2-41eb-4353-baac-8bde96a0333d" targetNamespace="http://schemas.microsoft.com/office/2006/metadata/properties" ma:root="true" ma:fieldsID="bfa53bc16c1da1c815159995129e4855" ns1:_="" ns3:_="" ns4:_="">
    <xsd:import namespace="Trafikverket"/>
    <xsd:import namespace="f55ba1df-d739-4c61-9f4f-efed3bcdebe4"/>
    <xsd:import namespace="c79c5fa2-41eb-4353-baac-8bde96a0333d"/>
    <xsd:element name="properties">
      <xsd:complexType>
        <xsd:sequence>
          <xsd:element name="documentManagement">
            <xsd:complexType>
              <xsd:all>
                <xsd:element ref="ns1:Skapat_x0020_av_x0020_NY"/>
                <xsd:element ref="ns1:Dokumentdatum_x0020_NY"/>
                <xsd:element ref="ns1:TRVversionNY" minOccurs="0"/>
                <xsd:element ref="ns1:TrvDocumentTemplateId" minOccurs="0"/>
                <xsd:element ref="ns1:TrvDocumentTemplateVersion" minOccurs="0"/>
                <xsd:element ref="ns3:TrvUploadedDocumentTypeTaxHTField0" minOccurs="0"/>
                <xsd:element ref="ns3:TaxCatchAll" minOccurs="0"/>
                <xsd:element ref="ns3:TaxCatchAllLabel" minOccurs="0"/>
                <xsd:element ref="ns3:TrvConfidentialityLevelTaxHTField0" minOccurs="0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Trafikverket" elementFormDefault="qualified">
    <xsd:import namespace="http://schemas.microsoft.com/office/2006/documentManagement/types"/>
    <xsd:import namespace="http://schemas.microsoft.com/office/infopath/2007/PartnerControls"/>
    <xsd:element name="Skapat_x0020_av_x0020_NY" ma:index="0" ma:displayName="Skapat av" ma:description="Namn och organisationsbeteckning för den person som skapat dokumentet." ma:internalName="TrvCreatedBy" ma:readOnly="false">
      <xsd:simpleType>
        <xsd:restriction base="dms:Text"/>
      </xsd:simpleType>
    </xsd:element>
    <xsd:element name="Dokumentdatum_x0020_NY" ma:index="2" ma:displayName="Dokumentdatum" ma:description="Datum för nuvarande version" ma:format="DateOnly" ma:internalName="TrvDocumentDate" ma:readOnly="false">
      <xsd:simpleType>
        <xsd:restriction base="dms:DateTime"/>
      </xsd:simpleType>
    </xsd:element>
    <xsd:element name="TRVversionNY" ma:index="8" nillable="true" ma:displayName="Version" ma:description="Dokumentets versionsnummer" ma:internalName="TrvVersion" ma:readOnly="true">
      <xsd:simpleType>
        <xsd:restriction base="dms:Text"/>
      </xsd:simpleType>
    </xsd:element>
    <xsd:element name="TrvDocumentTemplateId" ma:index="9" nillable="true" ma:displayName="TMALL-nummer" ma:description="Unik sträng eller nummer som identifierar dokumentmallen. Värdet sätts av respektive system." ma:internalName="TrvDocumentTemplateId" ma:readOnly="true">
      <xsd:simpleType>
        <xsd:restriction base="dms:Text"/>
      </xsd:simpleType>
    </xsd:element>
    <xsd:element name="TrvDocumentTemplateVersion" ma:index="10" nillable="true" ma:displayName="Mallversion" ma:description="Dokumentmallens versionsnummer" ma:internalName="TrvDocumentTemplateVers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5ba1df-d739-4c61-9f4f-efed3bcdebe4" elementFormDefault="qualified">
    <xsd:import namespace="http://schemas.microsoft.com/office/2006/documentManagement/types"/>
    <xsd:import namespace="http://schemas.microsoft.com/office/infopath/2007/PartnerControls"/>
    <xsd:element name="TrvUploadedDocumentTypeTaxHTField0" ma:index="13" ma:taxonomy="true" ma:internalName="TrvUploadedDocumentTypeTaxHTField0" ma:taxonomyFieldName="TrvUploadedDocumentType" ma:displayName="Dokumenttyp för uppladdade dokument" ma:readOnly="false" ma:default="143;#UPPLADDAT DOKUMENT|7c5b34d8-57da-44ed-9451-2f10a78af863" ma:fieldId="{eb96df49-af7b-4885-ae87-85b965eb0ad2}" ma:sspId="56b52474-2a4b-42ac-ac16-0a67cba4e670" ma:termSetId="152f56a5-fdb2-4180-8a6e-79ef00400bc3" ma:anchorId="238613c4-8162-47c5-b0c8-3db178651ae8" ma:open="fals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hidden="true" ma:list="{6247cf79-3667-480b-8073-33bf187c852b}" ma:internalName="TaxCatchAll" ma:showField="CatchAllData" ma:web="f55ba1df-d739-4c61-9f4f-efed3bcd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hidden="true" ma:list="{6247cf79-3667-480b-8073-33bf187c852b}" ma:internalName="TaxCatchAllLabel" ma:readOnly="true" ma:showField="CatchAllDataLabel" ma:web="f55ba1df-d739-4c61-9f4f-efed3bcd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rvConfidentialityLevelTaxHTField0" ma:index="17" ma:taxonomy="true" ma:internalName="TrvConfidentialityLevelTaxHTField0" ma:taxonomyFieldName="TrvConfidentialityLevel" ma:displayName="Konfidentialitetsnivå" ma:readOnly="false" ma:default="" ma:fieldId="{a84a37ca-5c43-43e3-a37a-c23c41d1607d}" ma:sspId="56b52474-2a4b-42ac-ac16-0a67cba4e670" ma:termSetId="4d666f29-dc73-4030-952a-63de8896f39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9c5fa2-41eb-4353-baac-8bde96a0333d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Innehållstyp"/>
        <xsd:element ref="dc:title" maxOccurs="1" ma:index="1" ma:displayName="Dokument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rvDocumentTemplateId xmlns="Trafikverket">TMALL 0145</TrvDocumentTemplateId>
    <TrvDocumentTemplateVersion xmlns="Trafikverket">3.0</TrvDocumentTemplateVersion>
    <Skapat_x0020_av_x0020_NY xmlns="Trafikverket">Niclas Hansson, IKTväve</Skapat_x0020_av_x0020_NY>
    <Dokumentdatum_x0020_NY xmlns="Trafikverket">2023-08-28T22:00:00+00:00</Dokumentdatum_x0020_NY>
    <TRVversionNY xmlns="Trafikverket">0.3</TRVversionNY>
    <TaxCatchAll xmlns="f55ba1df-d739-4c61-9f4f-efed3bcdebe4">
      <Value>143</Value>
      <Value>152</Value>
    </TaxCatchAll>
    <TrvConfidentialityLevelTaxHTField0 xmlns="f55ba1df-d739-4c61-9f4f-efed3bcdebe4">
      <Terms xmlns="http://schemas.microsoft.com/office/infopath/2007/PartnerControls">
        <TermInfo xmlns="http://schemas.microsoft.com/office/infopath/2007/PartnerControls">
          <TermName xmlns="http://schemas.microsoft.com/office/infopath/2007/PartnerControls">2 Intern</TermName>
          <TermId xmlns="http://schemas.microsoft.com/office/infopath/2007/PartnerControls">13d1762d-2ea9-450d-b05e-1ff9ba31b2a4</TermId>
        </TermInfo>
      </Terms>
    </TrvConfidentialityLevelTaxHTField0>
    <TrvUploadedDocumentTypeTaxHTField0 xmlns="f55ba1df-d739-4c61-9f4f-efed3bcdebe4">
      <Terms xmlns="http://schemas.microsoft.com/office/infopath/2007/PartnerControls">
        <TermInfo xmlns="http://schemas.microsoft.com/office/infopath/2007/PartnerControls">
          <TermName xmlns="http://schemas.microsoft.com/office/infopath/2007/PartnerControls">UPPLADDAT DOKUMENT</TermName>
          <TermId xmlns="http://schemas.microsoft.com/office/infopath/2007/PartnerControls">7c5b34d8-57da-44ed-9451-2f10a78af863</TermId>
        </TermInfo>
      </Terms>
    </TrvUploadedDocumentTypeTaxHTField0>
  </documentManagement>
</p:propertie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76044B-38D7-40C3-91B6-9190E7AC87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Trafikverket"/>
    <ds:schemaRef ds:uri="f55ba1df-d739-4c61-9f4f-efed3bcdebe4"/>
    <ds:schemaRef ds:uri="c79c5fa2-41eb-4353-baac-8bde96a033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4B4E73-29F5-4C44-AEDC-5752B130AE4E}">
  <ds:schemaRefs>
    <ds:schemaRef ds:uri="http://schemas.microsoft.com/office/2006/documentManagement/types"/>
    <ds:schemaRef ds:uri="http://purl.org/dc/dcmitype/"/>
    <ds:schemaRef ds:uri="f55ba1df-d739-4c61-9f4f-efed3bcdebe4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Trafikverket"/>
    <ds:schemaRef ds:uri="c79c5fa2-41eb-4353-baac-8bde96a0333d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DD5E0FA-0D13-4D6C-BED4-9AED5495590A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907995CE-3062-4DCB-913E-CA7C92E2CD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Presentation_Trafikverket</Template>
  <TotalTime>6429</TotalTime>
  <Words>1874</Words>
  <Application>Microsoft Office PowerPoint</Application>
  <PresentationFormat>Bredbild</PresentationFormat>
  <Paragraphs>395</Paragraphs>
  <Slides>48</Slides>
  <Notes>33</Notes>
  <HiddenSlides>0</HiddenSlides>
  <MMClips>0</MMClips>
  <ScaleCrop>false</ScaleCrop>
  <HeadingPairs>
    <vt:vector size="6" baseType="variant">
      <vt:variant>
        <vt:lpstr>Använt teckensnitt</vt:lpstr>
      </vt:variant>
      <vt:variant>
        <vt:i4>1</vt:i4>
      </vt:variant>
      <vt:variant>
        <vt:lpstr>Tema</vt:lpstr>
      </vt:variant>
      <vt:variant>
        <vt:i4>3</vt:i4>
      </vt:variant>
      <vt:variant>
        <vt:lpstr>Bildrubriker</vt:lpstr>
      </vt:variant>
      <vt:variant>
        <vt:i4>48</vt:i4>
      </vt:variant>
    </vt:vector>
  </HeadingPairs>
  <TitlesOfParts>
    <vt:vector size="52" baseType="lpstr">
      <vt:lpstr>Arial</vt:lpstr>
      <vt:lpstr>Start</vt:lpstr>
      <vt:lpstr>Rubrik med logga</vt:lpstr>
      <vt:lpstr>Rubrik med logga, titel, datum och sidnr</vt:lpstr>
      <vt:lpstr>Case AR</vt:lpstr>
      <vt:lpstr>Case AR</vt:lpstr>
      <vt:lpstr>Agenda</vt:lpstr>
      <vt:lpstr>Uppgift</vt:lpstr>
      <vt:lpstr>Case 2 – AR: Bakgrund &amp; problem  </vt:lpstr>
      <vt:lpstr>Case 2 – Augmented Reality (AR)</vt:lpstr>
      <vt:lpstr>Case 2 - Pipeline</vt:lpstr>
      <vt:lpstr>Case 2 - Demo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Case 2 – Vidareutveckling</vt:lpstr>
      <vt:lpstr>Case 2 – Vidare Vidareutveckling</vt:lpstr>
      <vt:lpstr>Case 2 - Lärdomar</vt:lpstr>
      <vt:lpstr>Agenda</vt:lpstr>
      <vt:lpstr>Uppgift</vt:lpstr>
      <vt:lpstr>Case 2 – AR: Bakgrund &amp; problem  </vt:lpstr>
      <vt:lpstr>Case 2 – Augmented Reality (AR)</vt:lpstr>
      <vt:lpstr>Case 2 - Pipeline</vt:lpstr>
      <vt:lpstr>Case 2 - Demo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Case 2 – Vidareutveckling</vt:lpstr>
      <vt:lpstr>Case 2 – Vidare Vidareutveckling</vt:lpstr>
      <vt:lpstr>Case 2 - Lärdomar</vt:lpstr>
      <vt:lpstr>Case AR</vt:lpstr>
      <vt:lpstr>Agenda</vt:lpstr>
      <vt:lpstr>Uppgift</vt:lpstr>
      <vt:lpstr>Case 2 – AR: Bakgrund &amp; problem  </vt:lpstr>
      <vt:lpstr>Case 2 – Augmented Reality (AR)</vt:lpstr>
      <vt:lpstr>Case 2 - Pipeline</vt:lpstr>
      <vt:lpstr>Case 2 - Demo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Case 2 – Vidareutveckling</vt:lpstr>
      <vt:lpstr>Case 2 – Vidare Vidareutveckling</vt:lpstr>
      <vt:lpstr>Case 2 - Lärdomar</vt:lpstr>
    </vt:vector>
  </TitlesOfParts>
  <Company>Trafikverket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CaseAR</dc:title>
  <dc:creator>Foogel Jakobsson Erik, NSvk</dc:creator>
  <cp:lastModifiedBy>Hansson Niclas, IKTväve</cp:lastModifiedBy>
  <cp:revision>11</cp:revision>
  <dcterms:created xsi:type="dcterms:W3CDTF">2023-07-19T08:57:06Z</dcterms:created>
  <dcterms:modified xsi:type="dcterms:W3CDTF">2024-04-22T11:49:41Z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0x0101002EE44F411E754ABAB6EB27FC7D8442BF00FBDC29B7F7B140FA848AB6ABEF7636D900A26715F740B60A43A71C90E0BF804C27</vt:lpwstr>
  </property>
  <property fmtid="{D5CDD505-2E9C-101B-9397-08002B2CF9AE}" pid="3" name="TrvDocumentType">
    <vt:lpwstr>143;#UPPLADDAT DOKUMENT|7c5b34d8-57da-44ed-9451-2f10a78af863</vt:lpwstr>
  </property>
  <property fmtid="{D5CDD505-2E9C-101B-9397-08002B2CF9AE}" pid="4" name="TrvDocumentTemplateOwner">
    <vt:lpwstr>277;#KM Kommunikation|65ba4904-7f87-411a-bf82-b389570b62aa</vt:lpwstr>
  </property>
  <property fmtid="{D5CDD505-2E9C-101B-9397-08002B2CF9AE}" pid="5" name="TrvDocumentTemplateStatus">
    <vt:lpwstr>Distribuerad</vt:lpwstr>
  </property>
  <property fmtid="{D5CDD505-2E9C-101B-9397-08002B2CF9AE}" pid="6" name="TrvDocumentTemplateCategory">
    <vt:lpwstr>35;#Grundmallar|ba03f0de-f93f-4e70-95f2-fa30c55e4680</vt:lpwstr>
  </property>
  <property fmtid="{D5CDD505-2E9C-101B-9397-08002B2CF9AE}" pid="7" name="TrvConfidentialityLevel">
    <vt:lpwstr>152;#2 Intern|13d1762d-2ea9-450d-b05e-1ff9ba31b2a4</vt:lpwstr>
  </property>
  <property fmtid="{D5CDD505-2E9C-101B-9397-08002B2CF9AE}" pid="8" name="TrvDocumentTypeTaxHTField0">
    <vt:lpwstr>UPPLADDAT DOKUMENT|7c5b34d8-57da-44ed-9451-2f10a78af863</vt:lpwstr>
  </property>
  <property fmtid="{D5CDD505-2E9C-101B-9397-08002B2CF9AE}" pid="9" name="TrvUploadedDocumentType">
    <vt:lpwstr>143;#UPPLADDAT DOKUMENT|7c5b34d8-57da-44ed-9451-2f10a78af863</vt:lpwstr>
  </property>
</Properties>
</file>